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60" r:id="rId2"/>
    <p:sldId id="261" r:id="rId3"/>
    <p:sldId id="279" r:id="rId4"/>
    <p:sldId id="262" r:id="rId5"/>
    <p:sldId id="280" r:id="rId6"/>
    <p:sldId id="281" r:id="rId7"/>
    <p:sldId id="282" r:id="rId8"/>
    <p:sldId id="283" r:id="rId9"/>
    <p:sldId id="284" r:id="rId10"/>
    <p:sldId id="285" r:id="rId11"/>
    <p:sldId id="286" r:id="rId12"/>
    <p:sldId id="287" r:id="rId13"/>
    <p:sldId id="288" r:id="rId14"/>
    <p:sldId id="289" r:id="rId15"/>
    <p:sldId id="278" r:id="rId16"/>
  </p:sldIdLst>
  <p:sldSz cx="9906000" cy="6858000" type="A4"/>
  <p:notesSz cx="9928225"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006666"/>
    <a:srgbClr val="313838"/>
    <a:srgbClr val="1EB4B0"/>
    <a:srgbClr val="FFE89F"/>
    <a:srgbClr val="D9E2F3"/>
    <a:srgbClr val="3861D3"/>
    <a:srgbClr val="64CEC2"/>
    <a:srgbClr val="D6EDF8"/>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270" autoAdjust="0"/>
    <p:restoredTop sz="94660"/>
  </p:normalViewPr>
  <p:slideViewPr>
    <p:cSldViewPr snapToGrid="0">
      <p:cViewPr varScale="1">
        <p:scale>
          <a:sx n="103" d="100"/>
          <a:sy n="103" d="100"/>
        </p:scale>
        <p:origin x="206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2925" y="0"/>
            <a:ext cx="4303713" cy="341313"/>
          </a:xfrm>
          <a:prstGeom prst="rect">
            <a:avLst/>
          </a:prstGeom>
        </p:spPr>
        <p:txBody>
          <a:bodyPr vert="horz" lIns="91440" tIns="45720" rIns="91440" bIns="45720" rtlCol="0"/>
          <a:lstStyle>
            <a:lvl1pPr algn="r">
              <a:defRPr sz="1200"/>
            </a:lvl1pPr>
          </a:lstStyle>
          <a:p>
            <a:fld id="{EE0632F9-EE46-4BB4-B210-3AE934AC7F68}" type="datetimeFigureOut">
              <a:rPr lang="en-US" smtClean="0"/>
              <a:t>11/3/2025</a:t>
            </a:fld>
            <a:endParaRPr lang="en-US"/>
          </a:p>
        </p:txBody>
      </p:sp>
      <p:sp>
        <p:nvSpPr>
          <p:cNvPr id="4" name="Slide Image Placeholder 3"/>
          <p:cNvSpPr>
            <a:spLocks noGrp="1" noRot="1" noChangeAspect="1"/>
          </p:cNvSpPr>
          <p:nvPr>
            <p:ph type="sldImg" idx="2"/>
          </p:nvPr>
        </p:nvSpPr>
        <p:spPr>
          <a:xfrm>
            <a:off x="3306763" y="849313"/>
            <a:ext cx="3314700" cy="22939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188" y="3271838"/>
            <a:ext cx="7943850" cy="2676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2925" y="6456363"/>
            <a:ext cx="4303713" cy="341312"/>
          </a:xfrm>
          <a:prstGeom prst="rect">
            <a:avLst/>
          </a:prstGeom>
        </p:spPr>
        <p:txBody>
          <a:bodyPr vert="horz" lIns="91440" tIns="45720" rIns="91440" bIns="45720" rtlCol="0" anchor="b"/>
          <a:lstStyle>
            <a:lvl1pPr algn="r">
              <a:defRPr sz="1200"/>
            </a:lvl1pPr>
          </a:lstStyle>
          <a:p>
            <a:fld id="{8F08DC46-2B1B-409E-A0A2-A00CB034812E}" type="slidenum">
              <a:rPr lang="en-US" smtClean="0"/>
              <a:t>‹#›</a:t>
            </a:fld>
            <a:endParaRPr lang="en-US"/>
          </a:p>
        </p:txBody>
      </p:sp>
    </p:spTree>
    <p:extLst>
      <p:ext uri="{BB962C8B-B14F-4D97-AF65-F5344CB8AC3E}">
        <p14:creationId xmlns:p14="http://schemas.microsoft.com/office/powerpoint/2010/main" val="272636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08DC46-2B1B-409E-A0A2-A00CB034812E}" type="slidenum">
              <a:rPr lang="en-US" smtClean="0"/>
              <a:t>10</a:t>
            </a:fld>
            <a:endParaRPr lang="en-US"/>
          </a:p>
        </p:txBody>
      </p:sp>
    </p:spTree>
    <p:extLst>
      <p:ext uri="{BB962C8B-B14F-4D97-AF65-F5344CB8AC3E}">
        <p14:creationId xmlns:p14="http://schemas.microsoft.com/office/powerpoint/2010/main" val="3858242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509F89-0130-4EFD-B028-DE50E954D54F}"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34525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509F89-0130-4EFD-B028-DE50E954D54F}"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182876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509F89-0130-4EFD-B028-DE50E954D54F}"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2594842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509F89-0130-4EFD-B028-DE50E954D54F}"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245688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509F89-0130-4EFD-B028-DE50E954D54F}"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1981764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509F89-0130-4EFD-B028-DE50E954D54F}"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188055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509F89-0130-4EFD-B028-DE50E954D54F}" type="datetimeFigureOut">
              <a:rPr lang="en-US" smtClean="0"/>
              <a:t>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182563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509F89-0130-4EFD-B028-DE50E954D54F}" type="datetimeFigureOut">
              <a:rPr lang="en-US" smtClean="0"/>
              <a:t>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3139812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509F89-0130-4EFD-B028-DE50E954D54F}" type="datetimeFigureOut">
              <a:rPr lang="en-US" smtClean="0"/>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1320714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509F89-0130-4EFD-B028-DE50E954D54F}"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2785898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509F89-0130-4EFD-B028-DE50E954D54F}"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775395-5092-4172-860B-508EC02D52A6}" type="slidenum">
              <a:rPr lang="en-US" smtClean="0"/>
              <a:t>‹#›</a:t>
            </a:fld>
            <a:endParaRPr lang="en-US"/>
          </a:p>
        </p:txBody>
      </p:sp>
    </p:spTree>
    <p:extLst>
      <p:ext uri="{BB962C8B-B14F-4D97-AF65-F5344CB8AC3E}">
        <p14:creationId xmlns:p14="http://schemas.microsoft.com/office/powerpoint/2010/main" val="4190788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509F89-0130-4EFD-B028-DE50E954D54F}" type="datetimeFigureOut">
              <a:rPr lang="en-US" smtClean="0"/>
              <a:t>11/3/2025</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775395-5092-4172-860B-508EC02D52A6}" type="slidenum">
              <a:rPr lang="en-US" smtClean="0"/>
              <a:t>‹#›</a:t>
            </a:fld>
            <a:endParaRPr lang="en-US"/>
          </a:p>
        </p:txBody>
      </p:sp>
    </p:spTree>
    <p:extLst>
      <p:ext uri="{BB962C8B-B14F-4D97-AF65-F5344CB8AC3E}">
        <p14:creationId xmlns:p14="http://schemas.microsoft.com/office/powerpoint/2010/main" val="42875580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TextBox 34">
            <a:extLst>
              <a:ext uri="{FF2B5EF4-FFF2-40B4-BE49-F238E27FC236}">
                <a16:creationId xmlns:a16="http://schemas.microsoft.com/office/drawing/2014/main" id="{E7B3D3F5-98EC-82BF-B17E-3CE301CD557A}"/>
              </a:ext>
            </a:extLst>
          </p:cNvPr>
          <p:cNvSpPr txBox="1"/>
          <p:nvPr/>
        </p:nvSpPr>
        <p:spPr>
          <a:xfrm>
            <a:off x="2005349" y="454514"/>
            <a:ext cx="5895301" cy="1015663"/>
          </a:xfrm>
          <a:prstGeom prst="rect">
            <a:avLst/>
          </a:prstGeom>
          <a:noFill/>
        </p:spPr>
        <p:txBody>
          <a:bodyPr wrap="square" rtlCol="0">
            <a:spAutoFit/>
          </a:bodyPr>
          <a:lstStyle/>
          <a:p>
            <a:pPr algn="ctr" rtl="1"/>
            <a:r>
              <a:rPr lang="en-US" sz="6000" dirty="0">
                <a:ln>
                  <a:solidFill>
                    <a:srgbClr val="313838"/>
                  </a:solidFill>
                </a:ln>
                <a:gradFill flip="none" rotWithShape="1">
                  <a:gsLst>
                    <a:gs pos="12000">
                      <a:srgbClr val="0F8D8B"/>
                    </a:gs>
                    <a:gs pos="56000">
                      <a:srgbClr val="1EB4B0"/>
                    </a:gs>
                    <a:gs pos="83000">
                      <a:srgbClr val="006666"/>
                    </a:gs>
                  </a:gsLst>
                  <a:path path="circle">
                    <a:fillToRect t="100000" r="100000"/>
                  </a:path>
                  <a:tileRect l="-100000" b="-100000"/>
                </a:gradFill>
                <a:cs typeface="B Yekan" panose="00000400000000000000" pitchFamily="2" charset="-78"/>
              </a:rPr>
              <a:t>Pitch Deck</a:t>
            </a:r>
          </a:p>
        </p:txBody>
      </p:sp>
      <p:sp>
        <p:nvSpPr>
          <p:cNvPr id="2" name="TextBox 1">
            <a:extLst>
              <a:ext uri="{FF2B5EF4-FFF2-40B4-BE49-F238E27FC236}">
                <a16:creationId xmlns:a16="http://schemas.microsoft.com/office/drawing/2014/main" id="{235D6DD7-8783-4942-849F-47DD23F6EA73}"/>
              </a:ext>
            </a:extLst>
          </p:cNvPr>
          <p:cNvSpPr txBox="1"/>
          <p:nvPr/>
        </p:nvSpPr>
        <p:spPr>
          <a:xfrm>
            <a:off x="375000" y="2705753"/>
            <a:ext cx="8899416" cy="461665"/>
          </a:xfrm>
          <a:prstGeom prst="rect">
            <a:avLst/>
          </a:prstGeom>
          <a:noFill/>
        </p:spPr>
        <p:txBody>
          <a:bodyPr wrap="square" rtlCol="0">
            <a:spAutoFit/>
          </a:bodyPr>
          <a:lstStyle/>
          <a:p>
            <a:pPr algn="r" rtl="1"/>
            <a:r>
              <a:rPr lang="fa-IR" sz="2400" b="1" dirty="0">
                <a:cs typeface="B Yekan" panose="00000400000000000000" pitchFamily="2" charset="-78"/>
              </a:rPr>
              <a:t>عنوان کسب و کار:</a:t>
            </a:r>
            <a:endParaRPr lang="hi-IN" sz="2400" b="1" dirty="0"/>
          </a:p>
        </p:txBody>
      </p:sp>
      <p:pic>
        <p:nvPicPr>
          <p:cNvPr id="44" name="Picture 43">
            <a:extLst>
              <a:ext uri="{FF2B5EF4-FFF2-40B4-BE49-F238E27FC236}">
                <a16:creationId xmlns:a16="http://schemas.microsoft.com/office/drawing/2014/main" id="{1C7D7C9C-3680-4F6E-AB1C-3C021C33AF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069" y="275192"/>
            <a:ext cx="903519" cy="1115196"/>
          </a:xfrm>
          <a:prstGeom prst="rect">
            <a:avLst/>
          </a:prstGeom>
        </p:spPr>
      </p:pic>
      <p:sp>
        <p:nvSpPr>
          <p:cNvPr id="3" name="TextBox 2">
            <a:extLst>
              <a:ext uri="{FF2B5EF4-FFF2-40B4-BE49-F238E27FC236}">
                <a16:creationId xmlns:a16="http://schemas.microsoft.com/office/drawing/2014/main" id="{7551DB62-BA99-4EA2-B7D4-9A27D2C9AB03}"/>
              </a:ext>
            </a:extLst>
          </p:cNvPr>
          <p:cNvSpPr txBox="1"/>
          <p:nvPr/>
        </p:nvSpPr>
        <p:spPr>
          <a:xfrm>
            <a:off x="1323089" y="5098958"/>
            <a:ext cx="7951325" cy="461665"/>
          </a:xfrm>
          <a:prstGeom prst="rect">
            <a:avLst/>
          </a:prstGeom>
          <a:noFill/>
        </p:spPr>
        <p:txBody>
          <a:bodyPr wrap="square" rtlCol="0">
            <a:spAutoFit/>
          </a:bodyPr>
          <a:lstStyle/>
          <a:p>
            <a:pPr algn="r" rtl="1"/>
            <a:r>
              <a:rPr lang="fa-IR" sz="2400" b="1" dirty="0">
                <a:cs typeface="B Yekan" panose="00000400000000000000" pitchFamily="2" charset="-78"/>
              </a:rPr>
              <a:t>شماره تماس:</a:t>
            </a:r>
            <a:endParaRPr lang="hi-IN" sz="2400" dirty="0"/>
          </a:p>
        </p:txBody>
      </p:sp>
      <p:sp>
        <p:nvSpPr>
          <p:cNvPr id="7" name="TextBox 6">
            <a:extLst>
              <a:ext uri="{FF2B5EF4-FFF2-40B4-BE49-F238E27FC236}">
                <a16:creationId xmlns:a16="http://schemas.microsoft.com/office/drawing/2014/main" id="{97F78620-4338-03E2-C841-518D6908B70B}"/>
              </a:ext>
            </a:extLst>
          </p:cNvPr>
          <p:cNvSpPr txBox="1"/>
          <p:nvPr/>
        </p:nvSpPr>
        <p:spPr>
          <a:xfrm>
            <a:off x="1323089" y="3503488"/>
            <a:ext cx="7951325" cy="461665"/>
          </a:xfrm>
          <a:prstGeom prst="rect">
            <a:avLst/>
          </a:prstGeom>
          <a:noFill/>
        </p:spPr>
        <p:txBody>
          <a:bodyPr wrap="square" rtlCol="0">
            <a:spAutoFit/>
          </a:bodyPr>
          <a:lstStyle/>
          <a:p>
            <a:pPr algn="r" rtl="1"/>
            <a:r>
              <a:rPr lang="fa-IR" sz="2400" b="1" dirty="0">
                <a:cs typeface="B Yekan" panose="00000400000000000000" pitchFamily="2" charset="-78"/>
              </a:rPr>
              <a:t>محل استقرار:</a:t>
            </a:r>
            <a:endParaRPr lang="hi-IN" sz="2400" dirty="0"/>
          </a:p>
        </p:txBody>
      </p:sp>
      <p:sp>
        <p:nvSpPr>
          <p:cNvPr id="11" name="TextBox 10">
            <a:extLst>
              <a:ext uri="{FF2B5EF4-FFF2-40B4-BE49-F238E27FC236}">
                <a16:creationId xmlns:a16="http://schemas.microsoft.com/office/drawing/2014/main" id="{A600DBA3-FAB9-1155-B225-BB4D9885D707}"/>
              </a:ext>
            </a:extLst>
          </p:cNvPr>
          <p:cNvSpPr txBox="1"/>
          <p:nvPr/>
        </p:nvSpPr>
        <p:spPr>
          <a:xfrm>
            <a:off x="1323089" y="4301223"/>
            <a:ext cx="7951325" cy="461665"/>
          </a:xfrm>
          <a:prstGeom prst="rect">
            <a:avLst/>
          </a:prstGeom>
          <a:noFill/>
        </p:spPr>
        <p:txBody>
          <a:bodyPr wrap="square" rtlCol="0">
            <a:spAutoFit/>
          </a:bodyPr>
          <a:lstStyle/>
          <a:p>
            <a:pPr algn="r" rtl="1"/>
            <a:r>
              <a:rPr lang="fa-IR" sz="2400" b="1" dirty="0">
                <a:cs typeface="B Yekan" panose="00000400000000000000" pitchFamily="2" charset="-78"/>
              </a:rPr>
              <a:t>نام مدیرعامل:</a:t>
            </a:r>
            <a:endParaRPr lang="hi-IN" sz="2400" dirty="0"/>
          </a:p>
        </p:txBody>
      </p:sp>
      <p:sp>
        <p:nvSpPr>
          <p:cNvPr id="12" name="TextBox 11">
            <a:extLst>
              <a:ext uri="{FF2B5EF4-FFF2-40B4-BE49-F238E27FC236}">
                <a16:creationId xmlns:a16="http://schemas.microsoft.com/office/drawing/2014/main" id="{EA8E92BF-555A-1D7A-5D20-8797096AA27B}"/>
              </a:ext>
            </a:extLst>
          </p:cNvPr>
          <p:cNvSpPr txBox="1"/>
          <p:nvPr/>
        </p:nvSpPr>
        <p:spPr>
          <a:xfrm>
            <a:off x="1323088" y="1908018"/>
            <a:ext cx="7951325" cy="461665"/>
          </a:xfrm>
          <a:prstGeom prst="rect">
            <a:avLst/>
          </a:prstGeom>
          <a:noFill/>
        </p:spPr>
        <p:txBody>
          <a:bodyPr wrap="square" rtlCol="0">
            <a:spAutoFit/>
          </a:bodyPr>
          <a:lstStyle/>
          <a:p>
            <a:pPr algn="r" rtl="1"/>
            <a:r>
              <a:rPr lang="fa-IR" sz="2400" b="1" dirty="0">
                <a:cs typeface="B Yekan" panose="00000400000000000000" pitchFamily="2" charset="-78"/>
              </a:rPr>
              <a:t>نام شرکت:</a:t>
            </a:r>
            <a:endParaRPr lang="hi-IN" sz="2400" dirty="0"/>
          </a:p>
        </p:txBody>
      </p:sp>
    </p:spTree>
    <p:extLst>
      <p:ext uri="{BB962C8B-B14F-4D97-AF65-F5344CB8AC3E}">
        <p14:creationId xmlns:p14="http://schemas.microsoft.com/office/powerpoint/2010/main" val="544662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78BD0-852B-EFC7-EDB5-8CAFFFFA7C9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812726B-5C5B-F848-50AC-F5613D77A79D}"/>
              </a:ext>
            </a:extLst>
          </p:cNvPr>
          <p:cNvSpPr txBox="1"/>
          <p:nvPr/>
        </p:nvSpPr>
        <p:spPr>
          <a:xfrm>
            <a:off x="4584231" y="553847"/>
            <a:ext cx="4953000"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جدول </a:t>
            </a:r>
            <a:r>
              <a:rPr lang="en-US" sz="3600" b="1" dirty="0">
                <a:latin typeface="Calibri" panose="020F0502020204030204" pitchFamily="34" charset="0"/>
                <a:ea typeface="Calibri" panose="020F0502020204030204" pitchFamily="34" charset="0"/>
                <a:cs typeface="B Yekan" panose="00000400000000000000" pitchFamily="2" charset="-78"/>
              </a:rPr>
              <a:t>SWOT</a:t>
            </a:r>
            <a:endParaRPr lang="fa-IR" sz="3600" b="1" dirty="0">
              <a:latin typeface="Calibri" panose="020F0502020204030204" pitchFamily="34" charset="0"/>
              <a:ea typeface="Calibri" panose="020F0502020204030204" pitchFamily="34" charset="0"/>
              <a:cs typeface="B Yekan" panose="00000400000000000000" pitchFamily="2" charset="-78"/>
            </a:endParaRPr>
          </a:p>
        </p:txBody>
      </p:sp>
      <p:pic>
        <p:nvPicPr>
          <p:cNvPr id="3" name="Picture 2">
            <a:extLst>
              <a:ext uri="{FF2B5EF4-FFF2-40B4-BE49-F238E27FC236}">
                <a16:creationId xmlns:a16="http://schemas.microsoft.com/office/drawing/2014/main" id="{C1053287-70EE-B988-D690-2614ADA048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6DB50DA6-8331-E3D9-28D0-5DFC74B2096C}"/>
              </a:ext>
            </a:extLst>
          </p:cNvPr>
          <p:cNvSpPr txBox="1"/>
          <p:nvPr/>
        </p:nvSpPr>
        <p:spPr>
          <a:xfrm>
            <a:off x="5827059" y="6304153"/>
            <a:ext cx="3612776" cy="438582"/>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نقاط قوت /نقاط ضعف/فرصت ها و چالش های پیش آمده/تهدید ها </a:t>
            </a:r>
          </a:p>
        </p:txBody>
      </p:sp>
      <p:graphicFrame>
        <p:nvGraphicFramePr>
          <p:cNvPr id="5" name="Table 12">
            <a:extLst>
              <a:ext uri="{FF2B5EF4-FFF2-40B4-BE49-F238E27FC236}">
                <a16:creationId xmlns:a16="http://schemas.microsoft.com/office/drawing/2014/main" id="{1486B139-0A61-718C-E3EA-2C48C2CFB629}"/>
              </a:ext>
            </a:extLst>
          </p:cNvPr>
          <p:cNvGraphicFramePr>
            <a:graphicFrameLocks noGrp="1"/>
          </p:cNvGraphicFramePr>
          <p:nvPr>
            <p:extLst>
              <p:ext uri="{D42A27DB-BD31-4B8C-83A1-F6EECF244321}">
                <p14:modId xmlns:p14="http://schemas.microsoft.com/office/powerpoint/2010/main" val="315119006"/>
              </p:ext>
            </p:extLst>
          </p:nvPr>
        </p:nvGraphicFramePr>
        <p:xfrm>
          <a:off x="713993" y="1685364"/>
          <a:ext cx="8725842" cy="4446878"/>
        </p:xfrm>
        <a:graphic>
          <a:graphicData uri="http://schemas.openxmlformats.org/drawingml/2006/table">
            <a:tbl>
              <a:tblPr firstRow="1" bandRow="1">
                <a:tableStyleId>{5940675A-B579-460E-94D1-54222C63F5DA}</a:tableStyleId>
              </a:tblPr>
              <a:tblGrid>
                <a:gridCol w="4411619">
                  <a:extLst>
                    <a:ext uri="{9D8B030D-6E8A-4147-A177-3AD203B41FA5}">
                      <a16:colId xmlns:a16="http://schemas.microsoft.com/office/drawing/2014/main" val="527925912"/>
                    </a:ext>
                  </a:extLst>
                </a:gridCol>
                <a:gridCol w="4314223">
                  <a:extLst>
                    <a:ext uri="{9D8B030D-6E8A-4147-A177-3AD203B41FA5}">
                      <a16:colId xmlns:a16="http://schemas.microsoft.com/office/drawing/2014/main" val="3254456612"/>
                    </a:ext>
                  </a:extLst>
                </a:gridCol>
              </a:tblGrid>
              <a:tr h="2223230">
                <a:tc>
                  <a:txBody>
                    <a:bodyPr/>
                    <a:lstStyle/>
                    <a:p>
                      <a:endParaRPr lang="hi-IN" sz="5400" dirty="0"/>
                    </a:p>
                  </a:txBody>
                  <a:tcPr marL="132080" marR="132080" marT="66040" marB="66040"/>
                </a:tc>
                <a:tc>
                  <a:txBody>
                    <a:bodyPr/>
                    <a:lstStyle/>
                    <a:p>
                      <a:endParaRPr lang="hi-IN" sz="5400" dirty="0"/>
                    </a:p>
                  </a:txBody>
                  <a:tcPr marL="132080" marR="132080" marT="66040" marB="66040"/>
                </a:tc>
                <a:extLst>
                  <a:ext uri="{0D108BD9-81ED-4DB2-BD59-A6C34878D82A}">
                    <a16:rowId xmlns:a16="http://schemas.microsoft.com/office/drawing/2014/main" val="1301265177"/>
                  </a:ext>
                </a:extLst>
              </a:tr>
              <a:tr h="2223648">
                <a:tc>
                  <a:txBody>
                    <a:bodyPr/>
                    <a:lstStyle/>
                    <a:p>
                      <a:endParaRPr lang="hi-IN" sz="5400" dirty="0"/>
                    </a:p>
                  </a:txBody>
                  <a:tcPr marL="132080" marR="132080" marT="66040" marB="66040"/>
                </a:tc>
                <a:tc>
                  <a:txBody>
                    <a:bodyPr/>
                    <a:lstStyle/>
                    <a:p>
                      <a:endParaRPr lang="hi-IN" sz="5400" dirty="0"/>
                    </a:p>
                  </a:txBody>
                  <a:tcPr marL="132080" marR="132080" marT="66040" marB="66040"/>
                </a:tc>
                <a:extLst>
                  <a:ext uri="{0D108BD9-81ED-4DB2-BD59-A6C34878D82A}">
                    <a16:rowId xmlns:a16="http://schemas.microsoft.com/office/drawing/2014/main" val="3665014288"/>
                  </a:ext>
                </a:extLst>
              </a:tr>
            </a:tbl>
          </a:graphicData>
        </a:graphic>
      </p:graphicFrame>
      <p:sp>
        <p:nvSpPr>
          <p:cNvPr id="7" name="TextBox 6">
            <a:extLst>
              <a:ext uri="{FF2B5EF4-FFF2-40B4-BE49-F238E27FC236}">
                <a16:creationId xmlns:a16="http://schemas.microsoft.com/office/drawing/2014/main" id="{8BD1CD4F-9168-EA97-B427-1E98735F9451}"/>
              </a:ext>
            </a:extLst>
          </p:cNvPr>
          <p:cNvSpPr txBox="1"/>
          <p:nvPr/>
        </p:nvSpPr>
        <p:spPr>
          <a:xfrm>
            <a:off x="1705382" y="1685364"/>
            <a:ext cx="2450431" cy="400110"/>
          </a:xfrm>
          <a:prstGeom prst="rect">
            <a:avLst/>
          </a:prstGeom>
          <a:noFill/>
        </p:spPr>
        <p:txBody>
          <a:bodyPr wrap="square" rtlCol="0">
            <a:spAutoFit/>
          </a:bodyPr>
          <a:lstStyle/>
          <a:p>
            <a:pPr algn="ctr" rtl="1"/>
            <a:r>
              <a:rPr lang="fa-IR" sz="2000" b="1" dirty="0">
                <a:solidFill>
                  <a:srgbClr val="006666"/>
                </a:solidFill>
                <a:cs typeface="B Nazanin" panose="00000400000000000000" pitchFamily="2" charset="-78"/>
              </a:rPr>
              <a:t>نقاط ضعف</a:t>
            </a:r>
            <a:endParaRPr lang="hi-IN" sz="2000" b="1" dirty="0">
              <a:solidFill>
                <a:srgbClr val="006666"/>
              </a:solidFill>
            </a:endParaRPr>
          </a:p>
        </p:txBody>
      </p:sp>
      <p:sp>
        <p:nvSpPr>
          <p:cNvPr id="8" name="TextBox 7">
            <a:extLst>
              <a:ext uri="{FF2B5EF4-FFF2-40B4-BE49-F238E27FC236}">
                <a16:creationId xmlns:a16="http://schemas.microsoft.com/office/drawing/2014/main" id="{3E781732-5CE5-1592-86D5-D4D2CBF14A36}"/>
              </a:ext>
            </a:extLst>
          </p:cNvPr>
          <p:cNvSpPr txBox="1"/>
          <p:nvPr/>
        </p:nvSpPr>
        <p:spPr>
          <a:xfrm>
            <a:off x="6045806" y="1685364"/>
            <a:ext cx="2450431" cy="400110"/>
          </a:xfrm>
          <a:prstGeom prst="rect">
            <a:avLst/>
          </a:prstGeom>
          <a:noFill/>
        </p:spPr>
        <p:txBody>
          <a:bodyPr wrap="square" rtlCol="0">
            <a:spAutoFit/>
          </a:bodyPr>
          <a:lstStyle/>
          <a:p>
            <a:pPr algn="ctr"/>
            <a:r>
              <a:rPr lang="fa-IR" sz="2000" b="1" dirty="0">
                <a:solidFill>
                  <a:srgbClr val="006666"/>
                </a:solidFill>
                <a:cs typeface="B Nazanin" panose="00000400000000000000" pitchFamily="2" charset="-78"/>
              </a:rPr>
              <a:t>نقاط قوت</a:t>
            </a:r>
            <a:endParaRPr lang="hi-IN" sz="2000" b="1" dirty="0">
              <a:solidFill>
                <a:srgbClr val="006666"/>
              </a:solidFill>
            </a:endParaRPr>
          </a:p>
        </p:txBody>
      </p:sp>
      <p:sp>
        <p:nvSpPr>
          <p:cNvPr id="10" name="TextBox 9">
            <a:extLst>
              <a:ext uri="{FF2B5EF4-FFF2-40B4-BE49-F238E27FC236}">
                <a16:creationId xmlns:a16="http://schemas.microsoft.com/office/drawing/2014/main" id="{A2ED70C8-2C8F-FCB4-23F1-98C658B0ED3A}"/>
              </a:ext>
            </a:extLst>
          </p:cNvPr>
          <p:cNvSpPr txBox="1"/>
          <p:nvPr/>
        </p:nvSpPr>
        <p:spPr>
          <a:xfrm>
            <a:off x="6350821" y="3908803"/>
            <a:ext cx="1840403" cy="400110"/>
          </a:xfrm>
          <a:prstGeom prst="rect">
            <a:avLst/>
          </a:prstGeom>
          <a:noFill/>
        </p:spPr>
        <p:txBody>
          <a:bodyPr wrap="square" rtlCol="0">
            <a:spAutoFit/>
          </a:bodyPr>
          <a:lstStyle/>
          <a:p>
            <a:pPr algn="ctr" rtl="1"/>
            <a:r>
              <a:rPr lang="fa-IR" sz="2000" b="1" dirty="0">
                <a:solidFill>
                  <a:srgbClr val="006666"/>
                </a:solidFill>
                <a:cs typeface="B Nazanin" panose="00000400000000000000" pitchFamily="2" charset="-78"/>
              </a:rPr>
              <a:t>فرصت ها</a:t>
            </a:r>
            <a:endParaRPr lang="hi-IN" sz="2000" b="1" dirty="0">
              <a:solidFill>
                <a:srgbClr val="006666"/>
              </a:solidFill>
            </a:endParaRPr>
          </a:p>
        </p:txBody>
      </p:sp>
      <p:sp>
        <p:nvSpPr>
          <p:cNvPr id="11" name="TextBox 10">
            <a:extLst>
              <a:ext uri="{FF2B5EF4-FFF2-40B4-BE49-F238E27FC236}">
                <a16:creationId xmlns:a16="http://schemas.microsoft.com/office/drawing/2014/main" id="{41CE2DDE-4D7D-8E1C-7DCE-3C2A97AB51D6}"/>
              </a:ext>
            </a:extLst>
          </p:cNvPr>
          <p:cNvSpPr txBox="1"/>
          <p:nvPr/>
        </p:nvSpPr>
        <p:spPr>
          <a:xfrm>
            <a:off x="2076185" y="3887088"/>
            <a:ext cx="1708824" cy="400110"/>
          </a:xfrm>
          <a:prstGeom prst="rect">
            <a:avLst/>
          </a:prstGeom>
          <a:noFill/>
        </p:spPr>
        <p:txBody>
          <a:bodyPr wrap="square" rtlCol="0">
            <a:spAutoFit/>
          </a:bodyPr>
          <a:lstStyle/>
          <a:p>
            <a:pPr algn="ctr" rtl="1"/>
            <a:r>
              <a:rPr lang="fa-IR" sz="2000" b="1" dirty="0">
                <a:solidFill>
                  <a:srgbClr val="006666"/>
                </a:solidFill>
                <a:cs typeface="B Nazanin" panose="00000400000000000000" pitchFamily="2" charset="-78"/>
              </a:rPr>
              <a:t>تهدید ها</a:t>
            </a:r>
            <a:endParaRPr lang="hi-IN" sz="2000" b="1" dirty="0">
              <a:solidFill>
                <a:srgbClr val="006666"/>
              </a:solidFill>
            </a:endParaRPr>
          </a:p>
        </p:txBody>
      </p:sp>
    </p:spTree>
    <p:extLst>
      <p:ext uri="{BB962C8B-B14F-4D97-AF65-F5344CB8AC3E}">
        <p14:creationId xmlns:p14="http://schemas.microsoft.com/office/powerpoint/2010/main" val="129222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2631B-A3F8-B8E3-E92D-52C9C90C79C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CD5BA55-80FB-2BD5-11AA-4C06272AE6D3}"/>
              </a:ext>
            </a:extLst>
          </p:cNvPr>
          <p:cNvSpPr txBox="1"/>
          <p:nvPr/>
        </p:nvSpPr>
        <p:spPr>
          <a:xfrm>
            <a:off x="4709737" y="553847"/>
            <a:ext cx="4953000"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تیم</a:t>
            </a:r>
          </a:p>
        </p:txBody>
      </p:sp>
      <p:sp>
        <p:nvSpPr>
          <p:cNvPr id="6" name="TextBox 5">
            <a:extLst>
              <a:ext uri="{FF2B5EF4-FFF2-40B4-BE49-F238E27FC236}">
                <a16:creationId xmlns:a16="http://schemas.microsoft.com/office/drawing/2014/main" id="{7A1FC731-C78B-A2DC-43C1-D8092FB265BE}"/>
              </a:ext>
            </a:extLst>
          </p:cNvPr>
          <p:cNvSpPr txBox="1"/>
          <p:nvPr/>
        </p:nvSpPr>
        <p:spPr>
          <a:xfrm>
            <a:off x="646841" y="1813008"/>
            <a:ext cx="9015896" cy="492443"/>
          </a:xfrm>
          <a:prstGeom prst="rect">
            <a:avLst/>
          </a:prstGeom>
          <a:noFill/>
          <a:ln>
            <a:solidFill>
              <a:schemeClr val="accent4">
                <a:lumMod val="50000"/>
              </a:schemeClr>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3" name="Picture 2">
            <a:extLst>
              <a:ext uri="{FF2B5EF4-FFF2-40B4-BE49-F238E27FC236}">
                <a16:creationId xmlns:a16="http://schemas.microsoft.com/office/drawing/2014/main" id="{827DB6E5-D53B-2304-8DA4-93B344D2E7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41BB0D12-119E-0BEC-91C0-59C71E74AD15}"/>
              </a:ext>
            </a:extLst>
          </p:cNvPr>
          <p:cNvSpPr txBox="1"/>
          <p:nvPr/>
        </p:nvSpPr>
        <p:spPr>
          <a:xfrm>
            <a:off x="138953" y="6024535"/>
            <a:ext cx="9628093" cy="761747"/>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اعضای تیم خود، تجربه، تخصص و سمت آن‌ها را ذکر کنید. </a:t>
            </a:r>
          </a:p>
          <a:p>
            <a:pPr algn="just" defTabSz="1320759" rtl="1">
              <a:defRPr/>
            </a:pPr>
            <a:r>
              <a:rPr lang="fa-IR" sz="1050" dirty="0">
                <a:solidFill>
                  <a:srgbClr val="006666"/>
                </a:solidFill>
                <a:cs typeface="B Yekan" panose="00000400000000000000" pitchFamily="2" charset="-78"/>
              </a:rPr>
              <a:t>بنیان‌گزاران و سهام‌داران را مشخص کنید. در صورتی که قبلا جذب سرمایه انجام داد‌ه‌اید آن را نیز ذکر کنید.</a:t>
            </a:r>
          </a:p>
          <a:p>
            <a:pPr algn="just" defTabSz="1320759" rtl="1">
              <a:defRPr/>
            </a:pPr>
            <a:r>
              <a:rPr lang="fa-IR" sz="1050" dirty="0">
                <a:solidFill>
                  <a:srgbClr val="006666"/>
                </a:solidFill>
                <a:cs typeface="B Yekan" panose="00000400000000000000" pitchFamily="2" charset="-78"/>
              </a:rPr>
              <a:t>مشاوران خود را (در صورت وجود) معرفی کنید.</a:t>
            </a:r>
          </a:p>
        </p:txBody>
      </p:sp>
      <p:graphicFrame>
        <p:nvGraphicFramePr>
          <p:cNvPr id="2" name="Table 1">
            <a:extLst>
              <a:ext uri="{FF2B5EF4-FFF2-40B4-BE49-F238E27FC236}">
                <a16:creationId xmlns:a16="http://schemas.microsoft.com/office/drawing/2014/main" id="{A8851D89-950F-9FA4-9AB8-45C90537F617}"/>
              </a:ext>
            </a:extLst>
          </p:cNvPr>
          <p:cNvGraphicFramePr>
            <a:graphicFrameLocks noGrp="1"/>
          </p:cNvGraphicFramePr>
          <p:nvPr>
            <p:extLst>
              <p:ext uri="{D42A27DB-BD31-4B8C-83A1-F6EECF244321}">
                <p14:modId xmlns:p14="http://schemas.microsoft.com/office/powerpoint/2010/main" val="2231675774"/>
              </p:ext>
            </p:extLst>
          </p:nvPr>
        </p:nvGraphicFramePr>
        <p:xfrm>
          <a:off x="646844" y="3756273"/>
          <a:ext cx="9015894" cy="1999414"/>
        </p:xfrm>
        <a:graphic>
          <a:graphicData uri="http://schemas.openxmlformats.org/drawingml/2006/table">
            <a:tbl>
              <a:tblPr rtl="1" firstRow="1" firstCol="1" bandRow="1"/>
              <a:tblGrid>
                <a:gridCol w="639370">
                  <a:extLst>
                    <a:ext uri="{9D8B030D-6E8A-4147-A177-3AD203B41FA5}">
                      <a16:colId xmlns:a16="http://schemas.microsoft.com/office/drawing/2014/main" val="1247116632"/>
                    </a:ext>
                  </a:extLst>
                </a:gridCol>
                <a:gridCol w="817980">
                  <a:extLst>
                    <a:ext uri="{9D8B030D-6E8A-4147-A177-3AD203B41FA5}">
                      <a16:colId xmlns:a16="http://schemas.microsoft.com/office/drawing/2014/main" val="3447613195"/>
                    </a:ext>
                  </a:extLst>
                </a:gridCol>
                <a:gridCol w="640232">
                  <a:extLst>
                    <a:ext uri="{9D8B030D-6E8A-4147-A177-3AD203B41FA5}">
                      <a16:colId xmlns:a16="http://schemas.microsoft.com/office/drawing/2014/main" val="3806335377"/>
                    </a:ext>
                  </a:extLst>
                </a:gridCol>
                <a:gridCol w="640232">
                  <a:extLst>
                    <a:ext uri="{9D8B030D-6E8A-4147-A177-3AD203B41FA5}">
                      <a16:colId xmlns:a16="http://schemas.microsoft.com/office/drawing/2014/main" val="3353231601"/>
                    </a:ext>
                  </a:extLst>
                </a:gridCol>
                <a:gridCol w="1010395">
                  <a:extLst>
                    <a:ext uri="{9D8B030D-6E8A-4147-A177-3AD203B41FA5}">
                      <a16:colId xmlns:a16="http://schemas.microsoft.com/office/drawing/2014/main" val="1417773382"/>
                    </a:ext>
                  </a:extLst>
                </a:gridCol>
                <a:gridCol w="1087189">
                  <a:extLst>
                    <a:ext uri="{9D8B030D-6E8A-4147-A177-3AD203B41FA5}">
                      <a16:colId xmlns:a16="http://schemas.microsoft.com/office/drawing/2014/main" val="3592077391"/>
                    </a:ext>
                  </a:extLst>
                </a:gridCol>
                <a:gridCol w="854218">
                  <a:extLst>
                    <a:ext uri="{9D8B030D-6E8A-4147-A177-3AD203B41FA5}">
                      <a16:colId xmlns:a16="http://schemas.microsoft.com/office/drawing/2014/main" val="3007389332"/>
                    </a:ext>
                  </a:extLst>
                </a:gridCol>
                <a:gridCol w="854218">
                  <a:extLst>
                    <a:ext uri="{9D8B030D-6E8A-4147-A177-3AD203B41FA5}">
                      <a16:colId xmlns:a16="http://schemas.microsoft.com/office/drawing/2014/main" val="1664212292"/>
                    </a:ext>
                  </a:extLst>
                </a:gridCol>
                <a:gridCol w="1242501">
                  <a:extLst>
                    <a:ext uri="{9D8B030D-6E8A-4147-A177-3AD203B41FA5}">
                      <a16:colId xmlns:a16="http://schemas.microsoft.com/office/drawing/2014/main" val="184730370"/>
                    </a:ext>
                  </a:extLst>
                </a:gridCol>
                <a:gridCol w="1229559">
                  <a:extLst>
                    <a:ext uri="{9D8B030D-6E8A-4147-A177-3AD203B41FA5}">
                      <a16:colId xmlns:a16="http://schemas.microsoft.com/office/drawing/2014/main" val="2292363312"/>
                    </a:ext>
                  </a:extLst>
                </a:gridCol>
              </a:tblGrid>
              <a:tr h="347402">
                <a:tc rowSpan="2">
                  <a:txBody>
                    <a:bodyPr/>
                    <a:lstStyle/>
                    <a:p>
                      <a:pPr algn="ctr" rtl="1">
                        <a:lnSpc>
                          <a:spcPct val="107000"/>
                        </a:lnSpc>
                        <a:spcAft>
                          <a:spcPts val="800"/>
                        </a:spcAft>
                      </a:pPr>
                      <a:r>
                        <a:rPr lang="fa-IR" sz="1600" dirty="0">
                          <a:effectLst/>
                          <a:latin typeface="IranNastaliq" panose="02020505000000020003" pitchFamily="18" charset="0"/>
                          <a:ea typeface="Calibri" panose="020F0502020204030204" pitchFamily="34" charset="0"/>
                          <a:cs typeface="B Mitra" panose="00000400000000000000" pitchFamily="2" charset="-78"/>
                        </a:rPr>
                        <a:t>ردیف</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rowSpan="2">
                  <a:txBody>
                    <a:bodyPr/>
                    <a:lstStyle/>
                    <a:p>
                      <a:pPr algn="ctr" rtl="1">
                        <a:lnSpc>
                          <a:spcPct val="107000"/>
                        </a:lnSpc>
                        <a:spcAft>
                          <a:spcPts val="800"/>
                        </a:spcAft>
                      </a:pPr>
                      <a:r>
                        <a:rPr lang="fa-IR" sz="1600">
                          <a:solidFill>
                            <a:srgbClr val="000000"/>
                          </a:solidFill>
                          <a:effectLst/>
                          <a:latin typeface="IranNastaliq" panose="02020505000000020003" pitchFamily="18" charset="0"/>
                          <a:ea typeface="Calibri" panose="020F0502020204030204" pitchFamily="34" charset="0"/>
                          <a:cs typeface="B Mitra" panose="00000400000000000000" pitchFamily="2" charset="-78"/>
                        </a:rPr>
                        <a:t>نام سهامدار</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gridSpan="2">
                  <a:txBody>
                    <a:bodyPr/>
                    <a:lstStyle/>
                    <a:p>
                      <a:pPr algn="ctr" rtl="1">
                        <a:lnSpc>
                          <a:spcPct val="107000"/>
                        </a:lnSpc>
                        <a:spcAft>
                          <a:spcPts val="800"/>
                        </a:spcAft>
                      </a:pPr>
                      <a:r>
                        <a:rPr lang="ar-SA" sz="1400" dirty="0">
                          <a:solidFill>
                            <a:srgbClr val="000000"/>
                          </a:solidFill>
                          <a:effectLst/>
                          <a:latin typeface="Calibri" panose="020F0502020204030204" pitchFamily="34" charset="0"/>
                          <a:ea typeface="Calibri" panose="020F0502020204030204" pitchFamily="34" charset="0"/>
                          <a:cs typeface="B Mitra" panose="00000400000000000000" pitchFamily="2" charset="-78"/>
                        </a:rPr>
                        <a:t>نوع شخصيت</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hMerge="1">
                  <a:txBody>
                    <a:bodyPr/>
                    <a:lstStyle/>
                    <a:p>
                      <a:endParaRPr lang="hi-IN"/>
                    </a:p>
                  </a:txBody>
                  <a:tcPr/>
                </a:tc>
                <a:tc rowSpan="2">
                  <a:txBody>
                    <a:bodyPr/>
                    <a:lstStyle/>
                    <a:p>
                      <a:pPr algn="ctr" rtl="1">
                        <a:lnSpc>
                          <a:spcPct val="107000"/>
                        </a:lnSpc>
                        <a:spcAft>
                          <a:spcPts val="800"/>
                        </a:spcAft>
                      </a:pPr>
                      <a:r>
                        <a:rPr lang="fa-IR" sz="1600" dirty="0">
                          <a:solidFill>
                            <a:srgbClr val="000000"/>
                          </a:solidFill>
                          <a:effectLst/>
                          <a:latin typeface="IranNastaliq" panose="02020505000000020003" pitchFamily="18" charset="0"/>
                          <a:ea typeface="Calibri" panose="020F0502020204030204" pitchFamily="34" charset="0"/>
                          <a:cs typeface="B Mitra" panose="00000400000000000000" pitchFamily="2" charset="-78"/>
                        </a:rPr>
                        <a:t>درصد سهامداری</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rowSpan="2">
                  <a:txBody>
                    <a:bodyPr/>
                    <a:lstStyle/>
                    <a:p>
                      <a:pPr algn="ctr" rtl="1">
                        <a:lnSpc>
                          <a:spcPct val="107000"/>
                        </a:lnSpc>
                        <a:spcAft>
                          <a:spcPts val="800"/>
                        </a:spcAft>
                      </a:pPr>
                      <a:r>
                        <a:rPr lang="fa-IR" sz="1600" dirty="0">
                          <a:solidFill>
                            <a:srgbClr val="000000"/>
                          </a:solidFill>
                          <a:effectLst/>
                          <a:latin typeface="IranNastaliq" panose="02020505000000020003" pitchFamily="18" charset="0"/>
                          <a:ea typeface="Calibri" panose="020F0502020204030204" pitchFamily="34" charset="0"/>
                          <a:cs typeface="B Mitra" panose="00000400000000000000" pitchFamily="2" charset="-78"/>
                        </a:rPr>
                        <a:t>سمت در هیئت مدیره</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rowSpan="2">
                  <a:txBody>
                    <a:bodyPr/>
                    <a:lstStyle/>
                    <a:p>
                      <a:pPr algn="ctr" rtl="1">
                        <a:lnSpc>
                          <a:spcPct val="107000"/>
                        </a:lnSpc>
                        <a:spcAft>
                          <a:spcPts val="800"/>
                        </a:spcAft>
                      </a:pPr>
                      <a:r>
                        <a:rPr lang="fa-IR" sz="1600" dirty="0">
                          <a:solidFill>
                            <a:srgbClr val="000000"/>
                          </a:solidFill>
                          <a:effectLst/>
                          <a:latin typeface="IranNastaliq" panose="02020505000000020003" pitchFamily="18" charset="0"/>
                          <a:ea typeface="Calibri" panose="020F0502020204030204" pitchFamily="34" charset="0"/>
                          <a:cs typeface="B Mitra" panose="00000400000000000000" pitchFamily="2" charset="-78"/>
                        </a:rPr>
                        <a:t>کدملی</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rowSpan="2">
                  <a:txBody>
                    <a:bodyPr/>
                    <a:lstStyle/>
                    <a:p>
                      <a:pPr algn="ctr" rtl="1">
                        <a:lnSpc>
                          <a:spcPct val="107000"/>
                        </a:lnSpc>
                        <a:spcAft>
                          <a:spcPts val="800"/>
                        </a:spcAft>
                      </a:pPr>
                      <a:r>
                        <a:rPr lang="fa-IR" sz="1600">
                          <a:solidFill>
                            <a:srgbClr val="000000"/>
                          </a:solidFill>
                          <a:effectLst/>
                          <a:latin typeface="IranNastaliq" panose="02020505000000020003" pitchFamily="18" charset="0"/>
                          <a:ea typeface="Calibri" panose="020F0502020204030204" pitchFamily="34" charset="0"/>
                          <a:cs typeface="B Mitra" panose="00000400000000000000" pitchFamily="2" charset="-78"/>
                        </a:rPr>
                        <a:t>متولد (سال)</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rowSpan="2">
                  <a:txBody>
                    <a:bodyPr/>
                    <a:lstStyle/>
                    <a:p>
                      <a:pPr algn="ctr" rtl="1">
                        <a:lnSpc>
                          <a:spcPct val="107000"/>
                        </a:lnSpc>
                        <a:spcAft>
                          <a:spcPts val="800"/>
                        </a:spcAft>
                      </a:pPr>
                      <a:r>
                        <a:rPr lang="fa-IR" sz="1600">
                          <a:solidFill>
                            <a:srgbClr val="000000"/>
                          </a:solidFill>
                          <a:effectLst/>
                          <a:latin typeface="IranNastaliq" panose="02020505000000020003" pitchFamily="18" charset="0"/>
                          <a:ea typeface="Calibri" panose="020F0502020204030204" pitchFamily="34" charset="0"/>
                          <a:cs typeface="B Mitra" panose="00000400000000000000" pitchFamily="2" charset="-78"/>
                        </a:rPr>
                        <a:t>مدرک و رشته تحصیلی</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rowSpan="2">
                  <a:txBody>
                    <a:bodyPr/>
                    <a:lstStyle/>
                    <a:p>
                      <a:pPr algn="ctr" rtl="1">
                        <a:lnSpc>
                          <a:spcPct val="107000"/>
                        </a:lnSpc>
                        <a:spcAft>
                          <a:spcPts val="800"/>
                        </a:spcAft>
                      </a:pPr>
                      <a:r>
                        <a:rPr lang="fa-IR" sz="1600" dirty="0">
                          <a:solidFill>
                            <a:srgbClr val="000000"/>
                          </a:solidFill>
                          <a:effectLst/>
                          <a:latin typeface="IranNastaliq" panose="02020505000000020003" pitchFamily="18" charset="0"/>
                          <a:ea typeface="Calibri" panose="020F0502020204030204" pitchFamily="34" charset="0"/>
                          <a:cs typeface="B Mitra" panose="00000400000000000000" pitchFamily="2" charset="-78"/>
                        </a:rPr>
                        <a:t>سابقه اجرایی در حوزه مربوطه</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726579952"/>
                  </a:ext>
                </a:extLst>
              </a:tr>
              <a:tr h="347402">
                <a:tc vMerge="1">
                  <a:txBody>
                    <a:bodyPr/>
                    <a:lstStyle/>
                    <a:p>
                      <a:endParaRPr lang="hi-IN"/>
                    </a:p>
                  </a:txBody>
                  <a:tcPr/>
                </a:tc>
                <a:tc vMerge="1">
                  <a:txBody>
                    <a:bodyPr/>
                    <a:lstStyle/>
                    <a:p>
                      <a:endParaRPr lang="hi-IN"/>
                    </a:p>
                  </a:txBody>
                  <a:tcPr/>
                </a:tc>
                <a:tc>
                  <a:txBody>
                    <a:bodyPr/>
                    <a:lstStyle/>
                    <a:p>
                      <a:pPr algn="ctr" rtl="1">
                        <a:lnSpc>
                          <a:spcPct val="107000"/>
                        </a:lnSpc>
                        <a:spcAft>
                          <a:spcPts val="800"/>
                        </a:spcAft>
                      </a:pPr>
                      <a:r>
                        <a:rPr lang="ar-SA" sz="1400">
                          <a:solidFill>
                            <a:srgbClr val="000000"/>
                          </a:solidFill>
                          <a:effectLst/>
                          <a:latin typeface="Calibri" panose="020F0502020204030204" pitchFamily="34" charset="0"/>
                          <a:ea typeface="Calibri" panose="020F0502020204030204" pitchFamily="34" charset="0"/>
                          <a:cs typeface="B Mitra" panose="00000400000000000000" pitchFamily="2" charset="-78"/>
                        </a:rPr>
                        <a:t>حقيقي</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pPr>
                      <a:r>
                        <a:rPr lang="ar-SA" sz="1400" dirty="0">
                          <a:solidFill>
                            <a:srgbClr val="000000"/>
                          </a:solidFill>
                          <a:effectLst/>
                          <a:latin typeface="Calibri" panose="020F0502020204030204" pitchFamily="34" charset="0"/>
                          <a:ea typeface="Calibri" panose="020F0502020204030204" pitchFamily="34" charset="0"/>
                          <a:cs typeface="B Mitra" panose="00000400000000000000" pitchFamily="2" charset="-78"/>
                        </a:rPr>
                        <a:t>حقوقي</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vMerge="1">
                  <a:txBody>
                    <a:bodyPr/>
                    <a:lstStyle/>
                    <a:p>
                      <a:endParaRPr lang="hi-IN"/>
                    </a:p>
                  </a:txBody>
                  <a:tcPr/>
                </a:tc>
                <a:tc vMerge="1">
                  <a:txBody>
                    <a:bodyPr/>
                    <a:lstStyle/>
                    <a:p>
                      <a:endParaRPr lang="hi-IN"/>
                    </a:p>
                  </a:txBody>
                  <a:tcPr/>
                </a:tc>
                <a:tc vMerge="1">
                  <a:txBody>
                    <a:bodyPr/>
                    <a:lstStyle/>
                    <a:p>
                      <a:endParaRPr lang="hi-IN"/>
                    </a:p>
                  </a:txBody>
                  <a:tcPr/>
                </a:tc>
                <a:tc vMerge="1">
                  <a:txBody>
                    <a:bodyPr/>
                    <a:lstStyle/>
                    <a:p>
                      <a:endParaRPr lang="hi-IN"/>
                    </a:p>
                  </a:txBody>
                  <a:tcPr/>
                </a:tc>
                <a:tc vMerge="1">
                  <a:txBody>
                    <a:bodyPr/>
                    <a:lstStyle/>
                    <a:p>
                      <a:endParaRPr lang="hi-IN"/>
                    </a:p>
                  </a:txBody>
                  <a:tcPr/>
                </a:tc>
                <a:tc vMerge="1">
                  <a:txBody>
                    <a:bodyPr/>
                    <a:lstStyle/>
                    <a:p>
                      <a:endParaRPr lang="hi-IN"/>
                    </a:p>
                  </a:txBody>
                  <a:tcPr/>
                </a:tc>
                <a:extLst>
                  <a:ext uri="{0D108BD9-81ED-4DB2-BD59-A6C34878D82A}">
                    <a16:rowId xmlns:a16="http://schemas.microsoft.com/office/drawing/2014/main" val="1916466467"/>
                  </a:ext>
                </a:extLst>
              </a:tr>
              <a:tr h="259116">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dirty="0">
                          <a:effectLst/>
                          <a:latin typeface="Calibri" panose="020F0502020204030204" pitchFamily="34" charset="0"/>
                          <a:ea typeface="MS Gothic" panose="020B0609070205080204" pitchFamily="49" charset="-128"/>
                          <a:cs typeface="Segoe UI Symbol" panose="020B0502040204020203" pitchFamily="34" charset="0"/>
                        </a:rPr>
                        <a: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dirty="0">
                          <a:effectLst/>
                          <a:latin typeface="Calibri" panose="020F0502020204030204" pitchFamily="34" charset="0"/>
                          <a:ea typeface="MS Gothic" panose="020B0609070205080204" pitchFamily="49" charset="-128"/>
                          <a:cs typeface="Segoe UI Symbol" panose="020B0502040204020203" pitchFamily="34" charset="0"/>
                        </a:rPr>
                        <a: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4120612"/>
                  </a:ext>
                </a:extLst>
              </a:tr>
              <a:tr h="259116">
                <a:tc>
                  <a:txBody>
                    <a:bodyPr/>
                    <a:lstStyle/>
                    <a:p>
                      <a:pPr algn="ctr" rtl="1">
                        <a:lnSpc>
                          <a:spcPct val="107000"/>
                        </a:lnSpc>
                        <a:spcAft>
                          <a:spcPts val="800"/>
                        </a:spcAft>
                      </a:pPr>
                      <a:r>
                        <a:rPr lang="fa-IR" sz="1600">
                          <a:solidFill>
                            <a:srgbClr val="000000"/>
                          </a:solidFill>
                          <a:effectLst/>
                          <a:latin typeface="IranNastaliq" panose="02020505000000020003" pitchFamily="18" charset="0"/>
                          <a:ea typeface="Calibri" panose="020F0502020204030204" pitchFamily="34" charset="0"/>
                          <a:cs typeface="B Mitra" panose="00000400000000000000" pitchFamily="2" charset="-78"/>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dirty="0">
                          <a:effectLst/>
                          <a:latin typeface="IranNastaliq" panose="02020505000000020003" pitchFamily="18" charset="0"/>
                          <a:ea typeface="Calibri" panose="020F0502020204030204" pitchFamily="34" charset="0"/>
                          <a:cs typeface="B Mitra" panose="00000400000000000000" pitchFamily="2" charset="-78"/>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solidFill>
                            <a:srgbClr val="000000"/>
                          </a:solidFill>
                          <a:effectLst/>
                          <a:latin typeface="Calibri" panose="020F0502020204030204" pitchFamily="34" charset="0"/>
                          <a:ea typeface="MS Gothic" panose="020B0609070205080204" pitchFamily="49" charset="-128"/>
                          <a:cs typeface="Segoe UI Symbol" panose="020B0502040204020203" pitchFamily="34" charset="0"/>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solidFill>
                            <a:srgbClr val="000000"/>
                          </a:solidFill>
                          <a:effectLst/>
                          <a:latin typeface="Calibri" panose="020F0502020204030204" pitchFamily="34" charset="0"/>
                          <a:ea typeface="MS Gothic" panose="020B0609070205080204" pitchFamily="49" charset="-128"/>
                          <a:cs typeface="Segoe UI Symbol" panose="020B0502040204020203" pitchFamily="34" charset="0"/>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8085217"/>
                  </a:ext>
                </a:extLst>
              </a:tr>
              <a:tr h="259116">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Calibri" panose="020F0502020204030204" pitchFamily="34" charset="0"/>
                          <a:ea typeface="MS Gothic" panose="020B0609070205080204" pitchFamily="49" charset="-128"/>
                          <a:cs typeface="Segoe UI Symbol" panose="020B0502040204020203" pitchFamily="34" charset="0"/>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Calibri" panose="020F0502020204030204" pitchFamily="34" charset="0"/>
                          <a:ea typeface="MS Gothic" panose="020B0609070205080204" pitchFamily="49" charset="-128"/>
                          <a:cs typeface="Segoe UI Symbol" panose="020B0502040204020203" pitchFamily="34" charset="0"/>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8751207"/>
                  </a:ext>
                </a:extLst>
              </a:tr>
              <a:tr h="259116">
                <a:tc>
                  <a:txBody>
                    <a:bodyPr/>
                    <a:lstStyle/>
                    <a:p>
                      <a:pPr algn="ctr" rtl="1">
                        <a:lnSpc>
                          <a:spcPct val="107000"/>
                        </a:lnSpc>
                        <a:spcAft>
                          <a:spcPts val="800"/>
                        </a:spcAft>
                      </a:pPr>
                      <a:r>
                        <a:rPr lang="fa-IR" sz="1600">
                          <a:solidFill>
                            <a:srgbClr val="000000"/>
                          </a:solidFill>
                          <a:effectLst/>
                          <a:latin typeface="IranNastaliq" panose="02020505000000020003" pitchFamily="18" charset="0"/>
                          <a:ea typeface="Calibri" panose="020F0502020204030204" pitchFamily="34" charset="0"/>
                          <a:cs typeface="B Mitra" panose="00000400000000000000" pitchFamily="2" charset="-78"/>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solidFill>
                            <a:srgbClr val="000000"/>
                          </a:solidFill>
                          <a:effectLst/>
                          <a:latin typeface="Calibri" panose="020F0502020204030204" pitchFamily="34" charset="0"/>
                          <a:ea typeface="MS Gothic" panose="020B0609070205080204" pitchFamily="49" charset="-128"/>
                          <a:cs typeface="Segoe UI Symbol" panose="020B0502040204020203" pitchFamily="34" charset="0"/>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solidFill>
                            <a:srgbClr val="000000"/>
                          </a:solidFill>
                          <a:effectLst/>
                          <a:latin typeface="MS Gothic" panose="020B0609070205080204" pitchFamily="49" charset="-128"/>
                          <a:ea typeface="MS Gothic" panose="020B0609070205080204" pitchFamily="49" charset="-128"/>
                          <a:cs typeface="B Mitra" panose="00000400000000000000" pitchFamily="2" charset="-78"/>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88778064"/>
                  </a:ext>
                </a:extLst>
              </a:tr>
              <a:tr h="259116">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dirty="0">
                          <a:effectLst/>
                          <a:latin typeface="Calibri" panose="020F0502020204030204" pitchFamily="34" charset="0"/>
                          <a:ea typeface="MS Gothic" panose="020B0609070205080204" pitchFamily="49" charset="-128"/>
                          <a:cs typeface="Segoe UI Symbol" panose="020B0502040204020203" pitchFamily="34" charset="0"/>
                        </a:rPr>
                        <a: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Calibri" panose="020F0502020204030204" pitchFamily="34" charset="0"/>
                          <a:ea typeface="MS Gothic" panose="020B0609070205080204" pitchFamily="49" charset="-128"/>
                          <a:cs typeface="Segoe UI Symbol" panose="020B0502040204020203" pitchFamily="34" charset="0"/>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dirty="0">
                          <a:effectLst/>
                          <a:latin typeface="IranNastaliq" panose="02020505000000020003" pitchFamily="18" charset="0"/>
                          <a:ea typeface="Calibri" panose="020F0502020204030204" pitchFamily="34" charset="0"/>
                          <a:cs typeface="B Mitra" panose="00000400000000000000" pitchFamily="2" charset="-78"/>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a:effectLst/>
                          <a:latin typeface="IranNastaliq" panose="02020505000000020003" pitchFamily="18" charset="0"/>
                          <a:ea typeface="Calibri" panose="020F0502020204030204" pitchFamily="34" charset="0"/>
                          <a:cs typeface="B Mitra" panose="00000400000000000000" pitchFamily="2" charset="-78"/>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600" dirty="0">
                          <a:effectLst/>
                          <a:latin typeface="IranNastaliq" panose="02020505000000020003" pitchFamily="18" charset="0"/>
                          <a:ea typeface="Calibri" panose="020F0502020204030204" pitchFamily="34" charset="0"/>
                          <a:cs typeface="B Mitra" panose="00000400000000000000" pitchFamily="2" charset="-78"/>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89119" marR="891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3872901"/>
                  </a:ext>
                </a:extLst>
              </a:tr>
            </a:tbl>
          </a:graphicData>
        </a:graphic>
      </p:graphicFrame>
    </p:spTree>
    <p:extLst>
      <p:ext uri="{BB962C8B-B14F-4D97-AF65-F5344CB8AC3E}">
        <p14:creationId xmlns:p14="http://schemas.microsoft.com/office/powerpoint/2010/main" val="2827934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D7B6D-FA1C-AC47-7189-722C15094EA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FEA4B12-9DCA-148E-BC39-BEBF0FB94ABF}"/>
              </a:ext>
            </a:extLst>
          </p:cNvPr>
          <p:cNvSpPr txBox="1"/>
          <p:nvPr/>
        </p:nvSpPr>
        <p:spPr>
          <a:xfrm>
            <a:off x="4709737" y="553847"/>
            <a:ext cx="4953000"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تیم</a:t>
            </a:r>
          </a:p>
        </p:txBody>
      </p:sp>
      <p:pic>
        <p:nvPicPr>
          <p:cNvPr id="3" name="Picture 2">
            <a:extLst>
              <a:ext uri="{FF2B5EF4-FFF2-40B4-BE49-F238E27FC236}">
                <a16:creationId xmlns:a16="http://schemas.microsoft.com/office/drawing/2014/main" id="{8521527D-EF18-7B12-44A8-2417851FD6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8236D0E8-0626-EE0B-385A-DF5CCDC1DB11}"/>
              </a:ext>
            </a:extLst>
          </p:cNvPr>
          <p:cNvSpPr txBox="1"/>
          <p:nvPr/>
        </p:nvSpPr>
        <p:spPr>
          <a:xfrm>
            <a:off x="484094" y="6123147"/>
            <a:ext cx="9178643" cy="600164"/>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اعضای تیم خود، تجربه، تخصص و سمت آن‌ها را ذکر کنید. بنیان‌گزاران و سهام‌داران را مشخص کنید. در صورتی که قبلا جذب سرمایه انجام داد‌ه‌اید آن را نیز ذکر کنید. مشاوران خود را (در صورت وجود) معرفی کنید.</a:t>
            </a:r>
          </a:p>
        </p:txBody>
      </p:sp>
      <p:graphicFrame>
        <p:nvGraphicFramePr>
          <p:cNvPr id="5" name="Table 4">
            <a:extLst>
              <a:ext uri="{FF2B5EF4-FFF2-40B4-BE49-F238E27FC236}">
                <a16:creationId xmlns:a16="http://schemas.microsoft.com/office/drawing/2014/main" id="{3B100D57-AE3A-0D21-945F-A21058414AB7}"/>
              </a:ext>
            </a:extLst>
          </p:cNvPr>
          <p:cNvGraphicFramePr>
            <a:graphicFrameLocks noGrp="1"/>
          </p:cNvGraphicFramePr>
          <p:nvPr>
            <p:extLst>
              <p:ext uri="{D42A27DB-BD31-4B8C-83A1-F6EECF244321}">
                <p14:modId xmlns:p14="http://schemas.microsoft.com/office/powerpoint/2010/main" val="944126778"/>
              </p:ext>
            </p:extLst>
          </p:nvPr>
        </p:nvGraphicFramePr>
        <p:xfrm>
          <a:off x="484093" y="3264066"/>
          <a:ext cx="9178644" cy="2760470"/>
        </p:xfrm>
        <a:graphic>
          <a:graphicData uri="http://schemas.openxmlformats.org/drawingml/2006/table">
            <a:tbl>
              <a:tblPr rtl="1" firstRow="1" firstCol="1" bandRow="1"/>
              <a:tblGrid>
                <a:gridCol w="1416930">
                  <a:extLst>
                    <a:ext uri="{9D8B030D-6E8A-4147-A177-3AD203B41FA5}">
                      <a16:colId xmlns:a16="http://schemas.microsoft.com/office/drawing/2014/main" val="872543824"/>
                    </a:ext>
                  </a:extLst>
                </a:gridCol>
                <a:gridCol w="1693225">
                  <a:extLst>
                    <a:ext uri="{9D8B030D-6E8A-4147-A177-3AD203B41FA5}">
                      <a16:colId xmlns:a16="http://schemas.microsoft.com/office/drawing/2014/main" val="3655227262"/>
                    </a:ext>
                  </a:extLst>
                </a:gridCol>
                <a:gridCol w="1335682">
                  <a:extLst>
                    <a:ext uri="{9D8B030D-6E8A-4147-A177-3AD203B41FA5}">
                      <a16:colId xmlns:a16="http://schemas.microsoft.com/office/drawing/2014/main" val="102410595"/>
                    </a:ext>
                  </a:extLst>
                </a:gridCol>
                <a:gridCol w="1378684">
                  <a:extLst>
                    <a:ext uri="{9D8B030D-6E8A-4147-A177-3AD203B41FA5}">
                      <a16:colId xmlns:a16="http://schemas.microsoft.com/office/drawing/2014/main" val="2527383012"/>
                    </a:ext>
                  </a:extLst>
                </a:gridCol>
                <a:gridCol w="818785">
                  <a:extLst>
                    <a:ext uri="{9D8B030D-6E8A-4147-A177-3AD203B41FA5}">
                      <a16:colId xmlns:a16="http://schemas.microsoft.com/office/drawing/2014/main" val="1937279286"/>
                    </a:ext>
                  </a:extLst>
                </a:gridCol>
                <a:gridCol w="1228617">
                  <a:extLst>
                    <a:ext uri="{9D8B030D-6E8A-4147-A177-3AD203B41FA5}">
                      <a16:colId xmlns:a16="http://schemas.microsoft.com/office/drawing/2014/main" val="4118541279"/>
                    </a:ext>
                  </a:extLst>
                </a:gridCol>
                <a:gridCol w="1306721">
                  <a:extLst>
                    <a:ext uri="{9D8B030D-6E8A-4147-A177-3AD203B41FA5}">
                      <a16:colId xmlns:a16="http://schemas.microsoft.com/office/drawing/2014/main" val="3468131181"/>
                    </a:ext>
                  </a:extLst>
                </a:gridCol>
              </a:tblGrid>
              <a:tr h="412257">
                <a:tc>
                  <a:txBody>
                    <a:bodyPr/>
                    <a:lstStyle/>
                    <a:p>
                      <a:pPr algn="ctr" rtl="1">
                        <a:lnSpc>
                          <a:spcPct val="107000"/>
                        </a:lnSpc>
                        <a:spcAft>
                          <a:spcPts val="800"/>
                        </a:spcAft>
                        <a:tabLst>
                          <a:tab pos="-2431415" algn="dec"/>
                        </a:tabLst>
                      </a:pPr>
                      <a:r>
                        <a:rPr lang="fa-IR" sz="1200" b="1" i="0" dirty="0">
                          <a:effectLst/>
                          <a:latin typeface="Times New Roman" panose="02020603050405020304" pitchFamily="18" charset="0"/>
                          <a:ea typeface="Times New Roman" panose="02020603050405020304" pitchFamily="18" charset="0"/>
                          <a:cs typeface="B Nazanin" panose="00000400000000000000" pitchFamily="2" charset="-78"/>
                        </a:rPr>
                        <a:t>رديف</a:t>
                      </a:r>
                      <a:endParaRPr lang="en-US" sz="1400" b="1" i="0" dirty="0">
                        <a:effectLst/>
                        <a:latin typeface="Calibri" panose="020F0502020204030204" pitchFamily="34" charset="0"/>
                        <a:ea typeface="Calibri" panose="020F0502020204030204" pitchFamily="34" charset="0"/>
                        <a:cs typeface="B Nazanin" panose="00000400000000000000" pitchFamily="2" charset="-78"/>
                      </a:endParaRPr>
                    </a:p>
                  </a:txBody>
                  <a:tcPr marL="46738" marR="467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tabLst>
                          <a:tab pos="-2431415" algn="dec"/>
                        </a:tabLst>
                      </a:pPr>
                      <a:r>
                        <a:rPr lang="fa-IR" sz="1100" b="1" i="0"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نام و نام خانوادگي</a:t>
                      </a:r>
                      <a:endParaRPr lang="en-US" sz="1100" b="1" i="0" dirty="0">
                        <a:effectLst/>
                        <a:latin typeface="Calibri" panose="020F0502020204030204" pitchFamily="34" charset="0"/>
                        <a:ea typeface="Calibri" panose="020F0502020204030204" pitchFamily="34" charset="0"/>
                        <a:cs typeface="B Nazanin" panose="00000400000000000000" pitchFamily="2" charset="-78"/>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tabLst>
                          <a:tab pos="-2431415" algn="dec"/>
                        </a:tabLst>
                      </a:pPr>
                      <a:r>
                        <a:rPr lang="fa-IR" sz="1100" b="1" i="0"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نوع شخصیت</a:t>
                      </a:r>
                      <a:endParaRPr lang="en-US" sz="1100" b="1" i="0" dirty="0">
                        <a:effectLst/>
                        <a:latin typeface="Calibri" panose="020F0502020204030204" pitchFamily="34" charset="0"/>
                        <a:ea typeface="Calibri" panose="020F0502020204030204" pitchFamily="34" charset="0"/>
                        <a:cs typeface="B Nazanin" panose="00000400000000000000" pitchFamily="2" charset="-78"/>
                      </a:endParaRPr>
                    </a:p>
                    <a:p>
                      <a:pPr algn="ctr" rtl="1">
                        <a:lnSpc>
                          <a:spcPct val="107000"/>
                        </a:lnSpc>
                        <a:spcAft>
                          <a:spcPts val="800"/>
                        </a:spcAft>
                        <a:tabLst>
                          <a:tab pos="-2431415" algn="dec"/>
                        </a:tabLst>
                      </a:pPr>
                      <a:r>
                        <a:rPr lang="fa-IR" sz="1000" b="1" i="0"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(حقیقی/حقوقی)</a:t>
                      </a:r>
                      <a:endParaRPr lang="en-US" sz="1000" b="1" i="0" dirty="0">
                        <a:effectLst/>
                        <a:latin typeface="Calibri" panose="020F0502020204030204" pitchFamily="34" charset="0"/>
                        <a:ea typeface="Calibri" panose="020F0502020204030204" pitchFamily="34" charset="0"/>
                        <a:cs typeface="B Nazanin" panose="00000400000000000000" pitchFamily="2" charset="-78"/>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tabLst>
                          <a:tab pos="-2431415" algn="dec"/>
                        </a:tabLst>
                      </a:pPr>
                      <a:r>
                        <a:rPr lang="fa-IR" sz="1100" b="1" i="0"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سمت در هیئت مدیره</a:t>
                      </a:r>
                      <a:endParaRPr lang="en-US" sz="1100" b="1" i="0" dirty="0">
                        <a:effectLst/>
                        <a:latin typeface="Calibri" panose="020F0502020204030204" pitchFamily="34" charset="0"/>
                        <a:ea typeface="Calibri" panose="020F0502020204030204" pitchFamily="34" charset="0"/>
                        <a:cs typeface="B Nazanin" panose="00000400000000000000" pitchFamily="2" charset="-78"/>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tabLst>
                          <a:tab pos="-2431415" algn="dec"/>
                        </a:tabLst>
                      </a:pPr>
                      <a:r>
                        <a:rPr lang="fa-IR" sz="1100" b="1" i="0"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تاريخ تولد</a:t>
                      </a:r>
                      <a:endParaRPr lang="en-US" sz="1100" b="1" i="0" dirty="0">
                        <a:effectLst/>
                        <a:latin typeface="Calibri" panose="020F0502020204030204" pitchFamily="34" charset="0"/>
                        <a:ea typeface="Calibri" panose="020F0502020204030204" pitchFamily="34" charset="0"/>
                        <a:cs typeface="B Nazanin" panose="00000400000000000000" pitchFamily="2" charset="-78"/>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tabLst>
                          <a:tab pos="-2431415" algn="dec"/>
                        </a:tabLst>
                      </a:pPr>
                      <a:r>
                        <a:rPr lang="fa-IR" sz="1100" b="1" i="0"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مدرک و رشته تحصيلي</a:t>
                      </a:r>
                      <a:endParaRPr lang="en-US" sz="1100" b="1" i="0" dirty="0">
                        <a:effectLst/>
                        <a:latin typeface="Calibri" panose="020F0502020204030204" pitchFamily="34" charset="0"/>
                        <a:ea typeface="Calibri" panose="020F0502020204030204" pitchFamily="34" charset="0"/>
                        <a:cs typeface="B Nazanin" panose="00000400000000000000" pitchFamily="2" charset="-78"/>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tabLst>
                          <a:tab pos="-2431415" algn="dec"/>
                        </a:tabLst>
                      </a:pPr>
                      <a:r>
                        <a:rPr lang="fa-IR" sz="1100" b="1" i="0"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دانشگاه محل اخذ</a:t>
                      </a:r>
                      <a:endParaRPr lang="en-US" sz="1100" b="1" i="0" dirty="0">
                        <a:effectLst/>
                        <a:latin typeface="Calibri" panose="020F0502020204030204" pitchFamily="34" charset="0"/>
                        <a:ea typeface="Calibri" panose="020F0502020204030204" pitchFamily="34" charset="0"/>
                        <a:cs typeface="B Nazanin" panose="00000400000000000000" pitchFamily="2" charset="-78"/>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3696373942"/>
                  </a:ext>
                </a:extLst>
              </a:tr>
              <a:tr h="347509">
                <a:tc>
                  <a:txBody>
                    <a:bodyPr/>
                    <a:lstStyle/>
                    <a:p>
                      <a:pPr algn="ctr" rtl="1">
                        <a:lnSpc>
                          <a:spcPct val="107000"/>
                        </a:lnSpc>
                        <a:spcAft>
                          <a:spcPts val="800"/>
                        </a:spcAft>
                        <a:tabLst>
                          <a:tab pos="-2431415" algn="dec"/>
                        </a:tabLst>
                      </a:pPr>
                      <a:r>
                        <a:rPr lang="fa-IR" sz="1100" b="1"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1</a:t>
                      </a:r>
                      <a:endParaRPr lang="en-US" sz="1100" b="1" dirty="0">
                        <a:effectLst/>
                        <a:latin typeface="Calibri" panose="020F0502020204030204" pitchFamily="34" charset="0"/>
                        <a:ea typeface="Calibri" panose="020F0502020204030204" pitchFamily="34" charset="0"/>
                        <a:cs typeface="B Nazanin" panose="00000400000000000000" pitchFamily="2" charset="-78"/>
                      </a:endParaRPr>
                    </a:p>
                  </a:txBody>
                  <a:tcPr marL="46738" marR="467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tabLst>
                          <a:tab pos="-2431415" algn="dec"/>
                        </a:tabLst>
                      </a:pPr>
                      <a:r>
                        <a:rPr lang="fa-IR"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tabLst>
                          <a:tab pos="-2431415" algn="dec"/>
                        </a:tabLst>
                      </a:pPr>
                      <a:r>
                        <a:rPr lang="fa-IR"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tabLst>
                          <a:tab pos="-2431415" algn="dec"/>
                        </a:tabLst>
                      </a:pPr>
                      <a:r>
                        <a:rPr lang="fa-IR" sz="1050" b="1" dirty="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dirty="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tabLst>
                          <a:tab pos="-2431415" algn="dec"/>
                        </a:tabLst>
                      </a:pPr>
                      <a:r>
                        <a:rPr lang="fa-IR"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tabLst>
                          <a:tab pos="-2431415" algn="dec"/>
                        </a:tabLst>
                      </a:pPr>
                      <a:r>
                        <a:rPr lang="fa-IR"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tabLst>
                          <a:tab pos="-2431415" algn="dec"/>
                        </a:tabLst>
                      </a:pPr>
                      <a:r>
                        <a:rPr lang="fa-IR"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6525207"/>
                  </a:ext>
                </a:extLst>
              </a:tr>
              <a:tr h="472339">
                <a:tc>
                  <a:txBody>
                    <a:bodyPr/>
                    <a:lstStyle/>
                    <a:p>
                      <a:pPr algn="ctr" rtl="1">
                        <a:lnSpc>
                          <a:spcPct val="107000"/>
                        </a:lnSpc>
                        <a:spcAft>
                          <a:spcPts val="800"/>
                        </a:spcAft>
                        <a:tabLst>
                          <a:tab pos="-2431415" algn="dec"/>
                        </a:tabLst>
                      </a:pPr>
                      <a:r>
                        <a:rPr lang="fa-IR" sz="1100" b="1" dirty="0">
                          <a:effectLst/>
                          <a:latin typeface="Times New Roman" panose="02020603050405020304" pitchFamily="18" charset="0"/>
                          <a:ea typeface="Times New Roman" panose="02020603050405020304" pitchFamily="18" charset="0"/>
                          <a:cs typeface="B Nazanin" panose="00000400000000000000" pitchFamily="2" charset="-78"/>
                        </a:rPr>
                        <a:t>سوابق تحصیلی، علمی، تخصصی و اجرایی</a:t>
                      </a:r>
                      <a:endParaRPr lang="en-US" sz="1100" b="1" dirty="0">
                        <a:effectLst/>
                        <a:latin typeface="Calibri" panose="020F0502020204030204" pitchFamily="34" charset="0"/>
                        <a:ea typeface="Calibri" panose="020F0502020204030204" pitchFamily="34" charset="0"/>
                        <a:cs typeface="B Nazanin" panose="00000400000000000000" pitchFamily="2" charset="-78"/>
                      </a:endParaRPr>
                    </a:p>
                  </a:txBody>
                  <a:tcPr marL="46738" marR="467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gridSpan="6">
                  <a:txBody>
                    <a:bodyPr/>
                    <a:lstStyle/>
                    <a:p>
                      <a:pPr algn="r" rtl="1">
                        <a:lnSpc>
                          <a:spcPct val="107000"/>
                        </a:lnSpc>
                        <a:spcAft>
                          <a:spcPts val="800"/>
                        </a:spcAft>
                        <a:tabLst>
                          <a:tab pos="-2431415" algn="dec"/>
                        </a:tabLst>
                      </a:pPr>
                      <a:r>
                        <a:rPr lang="fa-IR" sz="1050" dirty="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dirty="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hi-IN"/>
                    </a:p>
                  </a:txBody>
                  <a:tcPr/>
                </a:tc>
                <a:tc hMerge="1">
                  <a:txBody>
                    <a:bodyPr/>
                    <a:lstStyle/>
                    <a:p>
                      <a:endParaRPr lang="hi-IN"/>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hi-IN"/>
                    </a:p>
                  </a:txBody>
                  <a:tcPr/>
                </a:tc>
                <a:tc hMerge="1">
                  <a:txBody>
                    <a:bodyPr/>
                    <a:lstStyle/>
                    <a:p>
                      <a:endParaRPr lang="hi-IN"/>
                    </a:p>
                  </a:txBody>
                  <a:tcPr/>
                </a:tc>
                <a:tc hMerge="1">
                  <a:txBody>
                    <a:bodyPr/>
                    <a:lstStyle/>
                    <a:p>
                      <a:endParaRPr lang="hi-IN"/>
                    </a:p>
                  </a:txBody>
                  <a:tcPr/>
                </a:tc>
                <a:extLst>
                  <a:ext uri="{0D108BD9-81ED-4DB2-BD59-A6C34878D82A}">
                    <a16:rowId xmlns:a16="http://schemas.microsoft.com/office/drawing/2014/main" val="3824306807"/>
                  </a:ext>
                </a:extLst>
              </a:tr>
              <a:tr h="284450">
                <a:tc>
                  <a:txBody>
                    <a:bodyPr/>
                    <a:lstStyle/>
                    <a:p>
                      <a:pPr algn="ctr" rtl="1">
                        <a:lnSpc>
                          <a:spcPct val="107000"/>
                        </a:lnSpc>
                        <a:spcAft>
                          <a:spcPts val="800"/>
                        </a:spcAft>
                        <a:tabLst>
                          <a:tab pos="-2431415" algn="dec"/>
                        </a:tabLst>
                      </a:pPr>
                      <a:r>
                        <a:rPr lang="fa-IR" sz="1100" b="1"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2</a:t>
                      </a:r>
                      <a:endParaRPr lang="en-US" sz="1100" b="1" dirty="0">
                        <a:effectLst/>
                        <a:latin typeface="Calibri" panose="020F0502020204030204" pitchFamily="34" charset="0"/>
                        <a:ea typeface="Calibri" panose="020F0502020204030204" pitchFamily="34" charset="0"/>
                        <a:cs typeface="B Nazanin" panose="00000400000000000000" pitchFamily="2" charset="-78"/>
                      </a:endParaRPr>
                    </a:p>
                  </a:txBody>
                  <a:tcPr marL="46738" marR="467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tabLst>
                          <a:tab pos="-2431415" algn="dec"/>
                        </a:tabLst>
                      </a:pPr>
                      <a:r>
                        <a:rPr lang="fa-IR"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hi-IN" sz="1050" b="1">
                          <a:effectLst/>
                          <a:latin typeface="Calibri" panose="020F0502020204030204" pitchFamily="34"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hi-IN" sz="1050" b="1">
                          <a:effectLst/>
                          <a:latin typeface="Calibri" panose="020F0502020204030204" pitchFamily="34"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en-US" sz="1050" b="1">
                          <a:effectLst/>
                          <a:latin typeface="Calibri" panose="020F0502020204030204" pitchFamily="34"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en-US" sz="1050" b="1">
                          <a:effectLst/>
                          <a:latin typeface="Calibri" panose="020F0502020204030204" pitchFamily="34"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en-US" sz="1050" b="1">
                          <a:effectLst/>
                          <a:latin typeface="Calibri" panose="020F0502020204030204" pitchFamily="34"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98887101"/>
                  </a:ext>
                </a:extLst>
              </a:tr>
              <a:tr h="477550">
                <a:tc>
                  <a:txBody>
                    <a:bodyPr/>
                    <a:lstStyle/>
                    <a:p>
                      <a:pPr algn="ctr" rtl="1">
                        <a:lnSpc>
                          <a:spcPct val="107000"/>
                        </a:lnSpc>
                        <a:spcAft>
                          <a:spcPts val="800"/>
                        </a:spcAft>
                        <a:tabLst>
                          <a:tab pos="-2431415" algn="dec"/>
                        </a:tabLst>
                      </a:pPr>
                      <a:r>
                        <a:rPr lang="fa-IR" sz="1100" b="1" dirty="0">
                          <a:effectLst/>
                          <a:latin typeface="Times New Roman" panose="02020603050405020304" pitchFamily="18" charset="0"/>
                          <a:ea typeface="Times New Roman" panose="02020603050405020304" pitchFamily="18" charset="0"/>
                          <a:cs typeface="B Nazanin" panose="00000400000000000000" pitchFamily="2" charset="-78"/>
                        </a:rPr>
                        <a:t>سوابق تحصیلی، علمی، تخصصی و اجرایی</a:t>
                      </a:r>
                      <a:endParaRPr lang="en-US" sz="1100" b="1" dirty="0">
                        <a:effectLst/>
                        <a:latin typeface="Calibri" panose="020F0502020204030204" pitchFamily="34" charset="0"/>
                        <a:ea typeface="Calibri" panose="020F0502020204030204" pitchFamily="34" charset="0"/>
                        <a:cs typeface="B Nazanin" panose="00000400000000000000" pitchFamily="2" charset="-78"/>
                      </a:endParaRPr>
                    </a:p>
                  </a:txBody>
                  <a:tcPr marL="46738" marR="467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gridSpan="6">
                  <a:txBody>
                    <a:bodyPr/>
                    <a:lstStyle/>
                    <a:p>
                      <a:pPr algn="r" rtl="1">
                        <a:lnSpc>
                          <a:spcPct val="107000"/>
                        </a:lnSpc>
                        <a:spcAft>
                          <a:spcPts val="800"/>
                        </a:spcAft>
                        <a:tabLst>
                          <a:tab pos="-2431415" algn="dec"/>
                        </a:tabLst>
                      </a:pPr>
                      <a:r>
                        <a:rPr lang="fa-IR" sz="105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hi-IN"/>
                    </a:p>
                  </a:txBody>
                  <a:tcPr/>
                </a:tc>
                <a:tc hMerge="1">
                  <a:txBody>
                    <a:bodyPr/>
                    <a:lstStyle/>
                    <a:p>
                      <a:endParaRPr lang="hi-IN"/>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hi-IN"/>
                    </a:p>
                  </a:txBody>
                  <a:tcPr/>
                </a:tc>
                <a:tc hMerge="1">
                  <a:txBody>
                    <a:bodyPr/>
                    <a:lstStyle/>
                    <a:p>
                      <a:endParaRPr lang="hi-IN"/>
                    </a:p>
                  </a:txBody>
                  <a:tcPr/>
                </a:tc>
                <a:tc hMerge="1">
                  <a:txBody>
                    <a:bodyPr/>
                    <a:lstStyle/>
                    <a:p>
                      <a:endParaRPr lang="hi-IN"/>
                    </a:p>
                  </a:txBody>
                  <a:tcPr/>
                </a:tc>
                <a:extLst>
                  <a:ext uri="{0D108BD9-81ED-4DB2-BD59-A6C34878D82A}">
                    <a16:rowId xmlns:a16="http://schemas.microsoft.com/office/drawing/2014/main" val="3618764986"/>
                  </a:ext>
                </a:extLst>
              </a:tr>
              <a:tr h="272112">
                <a:tc>
                  <a:txBody>
                    <a:bodyPr/>
                    <a:lstStyle/>
                    <a:p>
                      <a:pPr algn="ctr" rtl="1">
                        <a:lnSpc>
                          <a:spcPct val="107000"/>
                        </a:lnSpc>
                        <a:spcAft>
                          <a:spcPts val="800"/>
                        </a:spcAft>
                        <a:tabLst>
                          <a:tab pos="-2431415" algn="dec"/>
                        </a:tabLst>
                      </a:pPr>
                      <a:r>
                        <a:rPr lang="fa-IR" sz="1100" b="1" dirty="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3</a:t>
                      </a:r>
                      <a:endParaRPr lang="en-US" sz="1100" b="1" dirty="0">
                        <a:effectLst/>
                        <a:latin typeface="Calibri" panose="020F0502020204030204" pitchFamily="34" charset="0"/>
                        <a:ea typeface="Calibri" panose="020F0502020204030204" pitchFamily="34" charset="0"/>
                        <a:cs typeface="B Nazanin" panose="00000400000000000000" pitchFamily="2" charset="-78"/>
                      </a:endParaRPr>
                    </a:p>
                  </a:txBody>
                  <a:tcPr marL="46738" marR="467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tabLst>
                          <a:tab pos="-2431415" algn="dec"/>
                        </a:tabLst>
                      </a:pPr>
                      <a:r>
                        <a:rPr lang="fa-IR"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fa-IR"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en-US"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en-US"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07000"/>
                        </a:lnSpc>
                        <a:spcAft>
                          <a:spcPts val="800"/>
                        </a:spcAft>
                      </a:pPr>
                      <a:r>
                        <a:rPr lang="en-US" sz="1050" b="1">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0923599"/>
                  </a:ext>
                </a:extLst>
              </a:tr>
              <a:tr h="462454">
                <a:tc>
                  <a:txBody>
                    <a:bodyPr/>
                    <a:lstStyle/>
                    <a:p>
                      <a:pPr algn="ctr" rtl="1">
                        <a:lnSpc>
                          <a:spcPct val="107000"/>
                        </a:lnSpc>
                        <a:spcAft>
                          <a:spcPts val="800"/>
                        </a:spcAft>
                        <a:tabLst>
                          <a:tab pos="-2431415" algn="dec"/>
                        </a:tabLst>
                      </a:pPr>
                      <a:r>
                        <a:rPr lang="fa-IR" sz="1100" b="1" dirty="0">
                          <a:effectLst/>
                          <a:latin typeface="Times New Roman" panose="02020603050405020304" pitchFamily="18" charset="0"/>
                          <a:ea typeface="Times New Roman" panose="02020603050405020304" pitchFamily="18" charset="0"/>
                          <a:cs typeface="B Nazanin" panose="00000400000000000000" pitchFamily="2" charset="-78"/>
                        </a:rPr>
                        <a:t>سوابق تحصیلی، علمی، تخصصی و اجرایی</a:t>
                      </a:r>
                      <a:endParaRPr lang="en-US" sz="1100" b="1" dirty="0">
                        <a:effectLst/>
                        <a:latin typeface="Calibri" panose="020F0502020204030204" pitchFamily="34" charset="0"/>
                        <a:ea typeface="Calibri" panose="020F0502020204030204" pitchFamily="34" charset="0"/>
                        <a:cs typeface="B Nazanin" panose="00000400000000000000" pitchFamily="2" charset="-78"/>
                      </a:endParaRPr>
                    </a:p>
                  </a:txBody>
                  <a:tcPr marL="46738" marR="467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gridSpan="6">
                  <a:txBody>
                    <a:bodyPr/>
                    <a:lstStyle/>
                    <a:p>
                      <a:pPr algn="r" rtl="1">
                        <a:lnSpc>
                          <a:spcPct val="107000"/>
                        </a:lnSpc>
                        <a:spcAft>
                          <a:spcPts val="800"/>
                        </a:spcAft>
                      </a:pPr>
                      <a:r>
                        <a:rPr lang="fa-IR" sz="1050" dirty="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050" dirty="0">
                        <a:effectLst/>
                        <a:latin typeface="Calibri" panose="020F0502020204030204" pitchFamily="34" charset="0"/>
                        <a:ea typeface="Calibri" panose="020F0502020204030204" pitchFamily="34" charset="0"/>
                        <a:cs typeface="Mangal" panose="02040503050203030202" pitchFamily="18" charset="0"/>
                      </a:endParaRPr>
                    </a:p>
                  </a:txBody>
                  <a:tcPr marL="88557" marR="8855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hi-IN"/>
                    </a:p>
                  </a:txBody>
                  <a:tcPr/>
                </a:tc>
                <a:tc hMerge="1">
                  <a:txBody>
                    <a:bodyPr/>
                    <a:lstStyle/>
                    <a:p>
                      <a:endParaRPr lang="hi-IN"/>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hi-IN"/>
                    </a:p>
                  </a:txBody>
                  <a:tcPr/>
                </a:tc>
                <a:tc hMerge="1">
                  <a:txBody>
                    <a:bodyPr/>
                    <a:lstStyle/>
                    <a:p>
                      <a:endParaRPr lang="hi-IN"/>
                    </a:p>
                  </a:txBody>
                  <a:tcPr/>
                </a:tc>
                <a:tc hMerge="1">
                  <a:txBody>
                    <a:bodyPr/>
                    <a:lstStyle/>
                    <a:p>
                      <a:endParaRPr lang="hi-IN"/>
                    </a:p>
                  </a:txBody>
                  <a:tcPr/>
                </a:tc>
                <a:extLst>
                  <a:ext uri="{0D108BD9-81ED-4DB2-BD59-A6C34878D82A}">
                    <a16:rowId xmlns:a16="http://schemas.microsoft.com/office/drawing/2014/main" val="173016401"/>
                  </a:ext>
                </a:extLst>
              </a:tr>
            </a:tbl>
          </a:graphicData>
        </a:graphic>
      </p:graphicFrame>
      <p:sp>
        <p:nvSpPr>
          <p:cNvPr id="7" name="TextBox 6">
            <a:extLst>
              <a:ext uri="{FF2B5EF4-FFF2-40B4-BE49-F238E27FC236}">
                <a16:creationId xmlns:a16="http://schemas.microsoft.com/office/drawing/2014/main" id="{49618564-A9D7-55E6-F044-6E5E9B2D89AE}"/>
              </a:ext>
            </a:extLst>
          </p:cNvPr>
          <p:cNvSpPr txBox="1"/>
          <p:nvPr/>
        </p:nvSpPr>
        <p:spPr>
          <a:xfrm>
            <a:off x="484094" y="1813008"/>
            <a:ext cx="9178643" cy="492443"/>
          </a:xfrm>
          <a:prstGeom prst="rect">
            <a:avLst/>
          </a:prstGeom>
          <a:noFill/>
          <a:ln>
            <a:solidFill>
              <a:schemeClr val="accent4">
                <a:lumMod val="50000"/>
              </a:schemeClr>
            </a:solidFill>
          </a:ln>
        </p:spPr>
        <p:txBody>
          <a:bodyPr wrap="square" rtlCol="0">
            <a:spAutoFit/>
          </a:bodyPr>
          <a:lstStyle/>
          <a:p>
            <a:pPr algn="r" rtl="1"/>
            <a:r>
              <a:rPr lang="fa-IR" sz="2600" dirty="0">
                <a:cs typeface="B Nazanin" panose="00000400000000000000" pitchFamily="2" charset="-78"/>
              </a:rPr>
              <a:t>....</a:t>
            </a:r>
            <a:endParaRPr lang="hi-IN" sz="2600" dirty="0"/>
          </a:p>
        </p:txBody>
      </p:sp>
    </p:spTree>
    <p:extLst>
      <p:ext uri="{BB962C8B-B14F-4D97-AF65-F5344CB8AC3E}">
        <p14:creationId xmlns:p14="http://schemas.microsoft.com/office/powerpoint/2010/main" val="4225505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A45AF-45AC-86F3-0C15-F9B49E9B7D0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472BCCB-A438-EE0A-962A-17C992F4035D}"/>
              </a:ext>
            </a:extLst>
          </p:cNvPr>
          <p:cNvSpPr txBox="1"/>
          <p:nvPr/>
        </p:nvSpPr>
        <p:spPr>
          <a:xfrm>
            <a:off x="4709737" y="553847"/>
            <a:ext cx="4953000"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تیم</a:t>
            </a:r>
          </a:p>
        </p:txBody>
      </p:sp>
      <p:sp>
        <p:nvSpPr>
          <p:cNvPr id="6" name="TextBox 5">
            <a:extLst>
              <a:ext uri="{FF2B5EF4-FFF2-40B4-BE49-F238E27FC236}">
                <a16:creationId xmlns:a16="http://schemas.microsoft.com/office/drawing/2014/main" id="{C83D35A9-7BA3-3D4A-AF2C-F3789BFB7289}"/>
              </a:ext>
            </a:extLst>
          </p:cNvPr>
          <p:cNvSpPr txBox="1"/>
          <p:nvPr/>
        </p:nvSpPr>
        <p:spPr>
          <a:xfrm>
            <a:off x="646841" y="1813008"/>
            <a:ext cx="9015896" cy="492443"/>
          </a:xfrm>
          <a:prstGeom prst="rect">
            <a:avLst/>
          </a:prstGeom>
          <a:noFill/>
          <a:ln>
            <a:solidFill>
              <a:schemeClr val="tx1"/>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3" name="Picture 2">
            <a:extLst>
              <a:ext uri="{FF2B5EF4-FFF2-40B4-BE49-F238E27FC236}">
                <a16:creationId xmlns:a16="http://schemas.microsoft.com/office/drawing/2014/main" id="{B9268013-6830-D518-208E-AF83BE6666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3E1CFB26-DD53-3EDC-D5C5-7A7D82CFC949}"/>
              </a:ext>
            </a:extLst>
          </p:cNvPr>
          <p:cNvSpPr txBox="1"/>
          <p:nvPr/>
        </p:nvSpPr>
        <p:spPr>
          <a:xfrm>
            <a:off x="138953" y="6024535"/>
            <a:ext cx="9628093" cy="761747"/>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اعضای تیم خود، تجربه، تخصص و سمت آن‌ها را ذکر کنید. </a:t>
            </a:r>
          </a:p>
          <a:p>
            <a:pPr algn="just" defTabSz="1320759" rtl="1">
              <a:defRPr/>
            </a:pPr>
            <a:r>
              <a:rPr lang="fa-IR" sz="1050" dirty="0">
                <a:solidFill>
                  <a:srgbClr val="006666"/>
                </a:solidFill>
                <a:cs typeface="B Yekan" panose="00000400000000000000" pitchFamily="2" charset="-78"/>
              </a:rPr>
              <a:t>بنیان‌گزاران و سهام‌داران را مشخص کنید. در صورتی که قبلا جذب سرمایه انجام داد‌ه‌اید آن را نیز ذکر کنید.</a:t>
            </a:r>
          </a:p>
          <a:p>
            <a:pPr algn="just" defTabSz="1320759" rtl="1">
              <a:defRPr/>
            </a:pPr>
            <a:r>
              <a:rPr lang="fa-IR" sz="1050" dirty="0">
                <a:solidFill>
                  <a:srgbClr val="006666"/>
                </a:solidFill>
                <a:cs typeface="B Yekan" panose="00000400000000000000" pitchFamily="2" charset="-78"/>
              </a:rPr>
              <a:t>مشاوران خود را (در صورت وجود) معرفی کنید.</a:t>
            </a:r>
          </a:p>
        </p:txBody>
      </p:sp>
      <p:graphicFrame>
        <p:nvGraphicFramePr>
          <p:cNvPr id="5" name="Table 4">
            <a:extLst>
              <a:ext uri="{FF2B5EF4-FFF2-40B4-BE49-F238E27FC236}">
                <a16:creationId xmlns:a16="http://schemas.microsoft.com/office/drawing/2014/main" id="{05D449ED-FF63-5824-88FB-151F9775C1BF}"/>
              </a:ext>
            </a:extLst>
          </p:cNvPr>
          <p:cNvGraphicFramePr>
            <a:graphicFrameLocks noGrp="1"/>
          </p:cNvGraphicFramePr>
          <p:nvPr>
            <p:extLst>
              <p:ext uri="{D42A27DB-BD31-4B8C-83A1-F6EECF244321}">
                <p14:modId xmlns:p14="http://schemas.microsoft.com/office/powerpoint/2010/main" val="790948066"/>
              </p:ext>
            </p:extLst>
          </p:nvPr>
        </p:nvGraphicFramePr>
        <p:xfrm>
          <a:off x="1129553" y="3430338"/>
          <a:ext cx="7846342" cy="2325349"/>
        </p:xfrm>
        <a:graphic>
          <a:graphicData uri="http://schemas.openxmlformats.org/drawingml/2006/table">
            <a:tbl>
              <a:tblPr rtl="1" firstRow="1" firstCol="1" bandRow="1"/>
              <a:tblGrid>
                <a:gridCol w="2960577">
                  <a:extLst>
                    <a:ext uri="{9D8B030D-6E8A-4147-A177-3AD203B41FA5}">
                      <a16:colId xmlns:a16="http://schemas.microsoft.com/office/drawing/2014/main" val="838810426"/>
                    </a:ext>
                  </a:extLst>
                </a:gridCol>
                <a:gridCol w="4885765">
                  <a:extLst>
                    <a:ext uri="{9D8B030D-6E8A-4147-A177-3AD203B41FA5}">
                      <a16:colId xmlns:a16="http://schemas.microsoft.com/office/drawing/2014/main" val="3346515875"/>
                    </a:ext>
                  </a:extLst>
                </a:gridCol>
              </a:tblGrid>
              <a:tr h="351401">
                <a:tc>
                  <a:txBody>
                    <a:bodyPr/>
                    <a:lstStyle/>
                    <a:p>
                      <a:pPr algn="ctr" rtl="1" fontAlgn="base">
                        <a:lnSpc>
                          <a:spcPct val="107000"/>
                        </a:lnSpc>
                        <a:spcAft>
                          <a:spcPts val="800"/>
                        </a:spcAft>
                      </a:pPr>
                      <a:r>
                        <a:rPr lang="fa-IR" sz="1400" b="1" kern="150" dirty="0">
                          <a:effectLst/>
                          <a:latin typeface="Times New Roman" panose="02020603050405020304" pitchFamily="18" charset="0"/>
                          <a:ea typeface="Times New Roman" panose="02020603050405020304" pitchFamily="18" charset="0"/>
                          <a:cs typeface="B Yekan" panose="00000400000000000000" pitchFamily="2" charset="-78"/>
                        </a:rPr>
                        <a:t>سطح تحصیلات / نوع قرارداد</a:t>
                      </a:r>
                      <a:endParaRPr lang="en-US" sz="1800" b="1"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rtl="1" fontAlgn="base">
                        <a:lnSpc>
                          <a:spcPct val="107000"/>
                        </a:lnSpc>
                        <a:spcAft>
                          <a:spcPts val="800"/>
                        </a:spcAft>
                      </a:pPr>
                      <a:r>
                        <a:rPr lang="fa-IR" sz="1400" b="1" kern="150" dirty="0">
                          <a:solidFill>
                            <a:srgbClr val="000000"/>
                          </a:solidFill>
                          <a:effectLst/>
                          <a:latin typeface="Times New Roman" panose="02020603050405020304" pitchFamily="18" charset="0"/>
                          <a:ea typeface="Times New Roman" panose="02020603050405020304" pitchFamily="18" charset="0"/>
                          <a:cs typeface="B Yekan" panose="00000400000000000000" pitchFamily="2" charset="-78"/>
                        </a:rPr>
                        <a:t>تعداد نفرات</a:t>
                      </a:r>
                      <a:endParaRPr lang="en-US" sz="1800" b="1"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799220853"/>
                  </a:ext>
                </a:extLst>
              </a:tr>
              <a:tr h="303150">
                <a:tc>
                  <a:txBody>
                    <a:bodyPr/>
                    <a:lstStyle/>
                    <a:p>
                      <a:pPr algn="ctr" rtl="1" fontAlgn="base">
                        <a:lnSpc>
                          <a:spcPct val="107000"/>
                        </a:lnSpc>
                        <a:spcAft>
                          <a:spcPts val="800"/>
                        </a:spcAft>
                      </a:pPr>
                      <a:r>
                        <a:rPr lang="fa-IR" sz="1400" b="1" kern="150" dirty="0">
                          <a:effectLst/>
                          <a:latin typeface="Times New Roman" panose="02020603050405020304" pitchFamily="18" charset="0"/>
                          <a:ea typeface="Times New Roman" panose="02020603050405020304" pitchFamily="18" charset="0"/>
                          <a:cs typeface="B Mitra" panose="00000400000000000000" pitchFamily="2" charset="-78"/>
                        </a:rPr>
                        <a:t>دکترا</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rtl="1" fontAlgn="base">
                        <a:lnSpc>
                          <a:spcPct val="107000"/>
                        </a:lnSpc>
                        <a:spcAft>
                          <a:spcPts val="800"/>
                        </a:spcAft>
                      </a:pPr>
                      <a:r>
                        <a:rPr lang="en-US" sz="1400" b="1" kern="150" dirty="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24963489"/>
                  </a:ext>
                </a:extLst>
              </a:tr>
              <a:tr h="313086">
                <a:tc>
                  <a:txBody>
                    <a:bodyPr/>
                    <a:lstStyle/>
                    <a:p>
                      <a:pPr algn="ctr" rtl="1" fontAlgn="base">
                        <a:lnSpc>
                          <a:spcPct val="107000"/>
                        </a:lnSpc>
                        <a:spcAft>
                          <a:spcPts val="800"/>
                        </a:spcAft>
                      </a:pPr>
                      <a:r>
                        <a:rPr lang="fa-IR" sz="1400" b="1" kern="150" dirty="0">
                          <a:solidFill>
                            <a:srgbClr val="000000"/>
                          </a:solidFill>
                          <a:effectLst/>
                          <a:latin typeface="Times New Roman" panose="02020603050405020304" pitchFamily="18" charset="0"/>
                          <a:ea typeface="Times New Roman" panose="02020603050405020304" pitchFamily="18" charset="0"/>
                          <a:cs typeface="B Mitra" panose="00000400000000000000" pitchFamily="2" charset="-78"/>
                        </a:rPr>
                        <a:t>کارشناسی ارشد</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rtl="1" fontAlgn="base">
                        <a:lnSpc>
                          <a:spcPct val="107000"/>
                        </a:lnSpc>
                        <a:spcAft>
                          <a:spcPts val="800"/>
                        </a:spcAft>
                      </a:pPr>
                      <a:r>
                        <a:rPr lang="en-US" sz="1400" b="1" kern="150" dirty="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82215045"/>
                  </a:ext>
                </a:extLst>
              </a:tr>
              <a:tr h="322729">
                <a:tc>
                  <a:txBody>
                    <a:bodyPr/>
                    <a:lstStyle/>
                    <a:p>
                      <a:pPr algn="ctr" rtl="1" fontAlgn="base">
                        <a:lnSpc>
                          <a:spcPct val="107000"/>
                        </a:lnSpc>
                        <a:spcAft>
                          <a:spcPts val="800"/>
                        </a:spcAft>
                      </a:pPr>
                      <a:r>
                        <a:rPr lang="fa-IR" sz="1400" b="1" kern="150" dirty="0">
                          <a:effectLst/>
                          <a:latin typeface="Times New Roman" panose="02020603050405020304" pitchFamily="18" charset="0"/>
                          <a:ea typeface="Times New Roman" panose="02020603050405020304" pitchFamily="18" charset="0"/>
                          <a:cs typeface="B Mitra" panose="00000400000000000000" pitchFamily="2" charset="-78"/>
                        </a:rPr>
                        <a:t>کارشناسی</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rtl="1" fontAlgn="base">
                        <a:lnSpc>
                          <a:spcPct val="107000"/>
                        </a:lnSpc>
                        <a:spcAft>
                          <a:spcPts val="800"/>
                        </a:spcAft>
                      </a:pPr>
                      <a:r>
                        <a:rPr lang="fa-IR" sz="1400" b="1" kern="150" dirty="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55948860"/>
                  </a:ext>
                </a:extLst>
              </a:tr>
              <a:tr h="351848">
                <a:tc>
                  <a:txBody>
                    <a:bodyPr/>
                    <a:lstStyle/>
                    <a:p>
                      <a:pPr algn="ctr" rtl="1" fontAlgn="base">
                        <a:lnSpc>
                          <a:spcPct val="107000"/>
                        </a:lnSpc>
                        <a:spcAft>
                          <a:spcPts val="800"/>
                        </a:spcAft>
                      </a:pPr>
                      <a:r>
                        <a:rPr lang="fa-IR" sz="1400" b="1" kern="150" dirty="0">
                          <a:solidFill>
                            <a:srgbClr val="000000"/>
                          </a:solidFill>
                          <a:effectLst/>
                          <a:latin typeface="Times New Roman" panose="02020603050405020304" pitchFamily="18" charset="0"/>
                          <a:ea typeface="Times New Roman" panose="02020603050405020304" pitchFamily="18" charset="0"/>
                          <a:cs typeface="B Mitra" panose="00000400000000000000" pitchFamily="2" charset="-78"/>
                        </a:rPr>
                        <a:t>فوق دیپلم</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rtl="1" fontAlgn="base">
                        <a:lnSpc>
                          <a:spcPct val="107000"/>
                        </a:lnSpc>
                        <a:spcAft>
                          <a:spcPts val="800"/>
                        </a:spcAft>
                      </a:pPr>
                      <a:r>
                        <a:rPr lang="en-US" sz="1400" b="1" kern="150" dirty="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81447686"/>
                  </a:ext>
                </a:extLst>
              </a:tr>
              <a:tr h="350908">
                <a:tc>
                  <a:txBody>
                    <a:bodyPr/>
                    <a:lstStyle/>
                    <a:p>
                      <a:pPr algn="ctr" rtl="1" fontAlgn="base">
                        <a:lnSpc>
                          <a:spcPct val="107000"/>
                        </a:lnSpc>
                        <a:spcAft>
                          <a:spcPts val="800"/>
                        </a:spcAft>
                      </a:pPr>
                      <a:r>
                        <a:rPr lang="fa-IR" sz="1400" b="1" kern="150" dirty="0">
                          <a:effectLst/>
                          <a:latin typeface="Times New Roman" panose="02020603050405020304" pitchFamily="18" charset="0"/>
                          <a:ea typeface="Times New Roman" panose="02020603050405020304" pitchFamily="18" charset="0"/>
                          <a:cs typeface="B Mitra" panose="00000400000000000000" pitchFamily="2" charset="-78"/>
                        </a:rPr>
                        <a:t>دیپلم و زیر دیپلم</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rtl="1" fontAlgn="base">
                        <a:lnSpc>
                          <a:spcPct val="107000"/>
                        </a:lnSpc>
                        <a:spcAft>
                          <a:spcPts val="800"/>
                        </a:spcAft>
                      </a:pPr>
                      <a:r>
                        <a:rPr lang="en-US" sz="1400" b="1" kern="150" dirty="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402411864"/>
                  </a:ext>
                </a:extLst>
              </a:tr>
              <a:tr h="332227">
                <a:tc>
                  <a:txBody>
                    <a:bodyPr/>
                    <a:lstStyle/>
                    <a:p>
                      <a:pPr algn="ctr" rtl="1" fontAlgn="base">
                        <a:lnSpc>
                          <a:spcPct val="107000"/>
                        </a:lnSpc>
                        <a:spcAft>
                          <a:spcPts val="800"/>
                        </a:spcAft>
                      </a:pPr>
                      <a:r>
                        <a:rPr lang="fa-IR" sz="1400" b="1" kern="150" dirty="0">
                          <a:solidFill>
                            <a:srgbClr val="000000"/>
                          </a:solidFill>
                          <a:effectLst/>
                          <a:latin typeface="Times New Roman" panose="02020603050405020304" pitchFamily="18" charset="0"/>
                          <a:ea typeface="Times New Roman" panose="02020603050405020304" pitchFamily="18" charset="0"/>
                          <a:cs typeface="B Mitra" panose="00000400000000000000" pitchFamily="2" charset="-78"/>
                        </a:rPr>
                        <a:t>جمع</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rtl="1" fontAlgn="base">
                        <a:lnSpc>
                          <a:spcPct val="107000"/>
                        </a:lnSpc>
                        <a:spcAft>
                          <a:spcPts val="800"/>
                        </a:spcAft>
                      </a:pPr>
                      <a:r>
                        <a:rPr lang="en-US" sz="1800" b="1" kern="150" dirty="0">
                          <a:effectLst/>
                          <a:latin typeface="Times New Roman" panose="02020603050405020304" pitchFamily="18" charset="0"/>
                          <a:ea typeface="Times New Roman" panose="02020603050405020304" pitchFamily="18" charset="0"/>
                          <a:cs typeface="B Mitra" panose="00000400000000000000" pitchFamily="2" charset="-78"/>
                        </a:rPr>
                        <a:t> </a:t>
                      </a:r>
                      <a:endParaRPr lang="en-US" sz="1800" b="1" dirty="0">
                        <a:effectLst/>
                        <a:latin typeface="Calibri" panose="020F0502020204030204" pitchFamily="34" charset="0"/>
                        <a:ea typeface="Calibri" panose="020F0502020204030204" pitchFamily="34" charset="0"/>
                        <a:cs typeface="Mangal" panose="02040503050203030202" pitchFamily="18" charset="0"/>
                      </a:endParaRPr>
                    </a:p>
                  </a:txBody>
                  <a:tcPr marL="99060" marR="990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13203113"/>
                  </a:ext>
                </a:extLst>
              </a:tr>
            </a:tbl>
          </a:graphicData>
        </a:graphic>
      </p:graphicFrame>
    </p:spTree>
    <p:extLst>
      <p:ext uri="{BB962C8B-B14F-4D97-AF65-F5344CB8AC3E}">
        <p14:creationId xmlns:p14="http://schemas.microsoft.com/office/powerpoint/2010/main" val="2606579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ED324-B335-BD0D-75B7-4BB816DC534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A2C5E43-CDE9-B0B7-EAD6-9748DA1E3E95}"/>
              </a:ext>
            </a:extLst>
          </p:cNvPr>
          <p:cNvSpPr txBox="1"/>
          <p:nvPr/>
        </p:nvSpPr>
        <p:spPr>
          <a:xfrm>
            <a:off x="3379694" y="553847"/>
            <a:ext cx="6283043"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پیش‌بینی مالی و درخواست سرمایه</a:t>
            </a:r>
          </a:p>
        </p:txBody>
      </p:sp>
      <p:sp>
        <p:nvSpPr>
          <p:cNvPr id="6" name="TextBox 5">
            <a:extLst>
              <a:ext uri="{FF2B5EF4-FFF2-40B4-BE49-F238E27FC236}">
                <a16:creationId xmlns:a16="http://schemas.microsoft.com/office/drawing/2014/main" id="{2847D335-73B1-70C2-67A7-0853D8F5A7AA}"/>
              </a:ext>
            </a:extLst>
          </p:cNvPr>
          <p:cNvSpPr txBox="1"/>
          <p:nvPr/>
        </p:nvSpPr>
        <p:spPr>
          <a:xfrm>
            <a:off x="646841" y="1813008"/>
            <a:ext cx="9015896" cy="492443"/>
          </a:xfrm>
          <a:prstGeom prst="rect">
            <a:avLst/>
          </a:prstGeom>
          <a:noFill/>
          <a:ln>
            <a:solidFill>
              <a:schemeClr val="tx1"/>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3" name="Picture 2">
            <a:extLst>
              <a:ext uri="{FF2B5EF4-FFF2-40B4-BE49-F238E27FC236}">
                <a16:creationId xmlns:a16="http://schemas.microsoft.com/office/drawing/2014/main" id="{1F38DF80-A532-2544-A6D1-34EA1AD3C8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2C15BBB5-D3BF-875F-B94A-74BA5901D01D}"/>
              </a:ext>
            </a:extLst>
          </p:cNvPr>
          <p:cNvSpPr txBox="1"/>
          <p:nvPr/>
        </p:nvSpPr>
        <p:spPr>
          <a:xfrm>
            <a:off x="150159" y="6114181"/>
            <a:ext cx="9605682" cy="600164"/>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پیش‌بینی‌ها و نیازهای مالی شرکت خود را تشریح کنید. به‌طور شفاف الزامات سرمایه‌گذاری و نحوه استفاده از وجوه دریافتی را توضیح دهید. همچنین مشخص کنید چه میزان از سهام شرکت در ازای سرمایه‌گذاری به سرمایه‌گذار واگذار خواهد شد و چه بازه زمانی برای دستیابی به نقطه سر‌به‌سر در نظر گرفته شده است.</a:t>
            </a:r>
          </a:p>
        </p:txBody>
      </p:sp>
    </p:spTree>
    <p:extLst>
      <p:ext uri="{BB962C8B-B14F-4D97-AF65-F5344CB8AC3E}">
        <p14:creationId xmlns:p14="http://schemas.microsoft.com/office/powerpoint/2010/main" val="2108950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7551DB62-BA99-4EA2-B7D4-9A27D2C9AB03}"/>
              </a:ext>
            </a:extLst>
          </p:cNvPr>
          <p:cNvSpPr txBox="1"/>
          <p:nvPr/>
        </p:nvSpPr>
        <p:spPr>
          <a:xfrm>
            <a:off x="5685056" y="3429000"/>
            <a:ext cx="3594423" cy="625877"/>
          </a:xfrm>
          <a:prstGeom prst="rect">
            <a:avLst/>
          </a:prstGeom>
          <a:noFill/>
        </p:spPr>
        <p:txBody>
          <a:bodyPr wrap="square" rtlCol="0">
            <a:spAutoFit/>
          </a:bodyPr>
          <a:lstStyle/>
          <a:p>
            <a:pPr algn="r" rtl="1"/>
            <a:r>
              <a:rPr lang="fa-IR" sz="3467" b="1" dirty="0">
                <a:cs typeface="B Nazanin" panose="00000400000000000000" pitchFamily="2" charset="-78"/>
              </a:rPr>
              <a:t>مهر و امضای شرکت</a:t>
            </a:r>
            <a:endParaRPr lang="hi-IN" sz="3467" dirty="0"/>
          </a:p>
        </p:txBody>
      </p:sp>
      <p:pic>
        <p:nvPicPr>
          <p:cNvPr id="44" name="Picture 43">
            <a:extLst>
              <a:ext uri="{FF2B5EF4-FFF2-40B4-BE49-F238E27FC236}">
                <a16:creationId xmlns:a16="http://schemas.microsoft.com/office/drawing/2014/main" id="{1C7D7C9C-3680-4F6E-AB1C-3C021C33AF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399" y="346517"/>
            <a:ext cx="1225514" cy="1512628"/>
          </a:xfrm>
          <a:prstGeom prst="rect">
            <a:avLst/>
          </a:prstGeom>
        </p:spPr>
      </p:pic>
    </p:spTree>
    <p:extLst>
      <p:ext uri="{BB962C8B-B14F-4D97-AF65-F5344CB8AC3E}">
        <p14:creationId xmlns:p14="http://schemas.microsoft.com/office/powerpoint/2010/main" val="3196154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TextBox 34">
            <a:extLst>
              <a:ext uri="{FF2B5EF4-FFF2-40B4-BE49-F238E27FC236}">
                <a16:creationId xmlns:a16="http://schemas.microsoft.com/office/drawing/2014/main" id="{E7B3D3F5-98EC-82BF-B17E-3CE301CD557A}"/>
              </a:ext>
            </a:extLst>
          </p:cNvPr>
          <p:cNvSpPr txBox="1"/>
          <p:nvPr/>
        </p:nvSpPr>
        <p:spPr>
          <a:xfrm>
            <a:off x="3751594" y="740167"/>
            <a:ext cx="5895301" cy="738664"/>
          </a:xfrm>
          <a:prstGeom prst="rect">
            <a:avLst/>
          </a:prstGeom>
          <a:noFill/>
        </p:spPr>
        <p:txBody>
          <a:bodyPr wrap="square" rtlCol="0">
            <a:spAutoFit/>
          </a:bodyPr>
          <a:lstStyle/>
          <a:p>
            <a:pPr algn="r" defTabSz="1320759" rtl="1">
              <a:defRPr/>
            </a:pPr>
            <a:r>
              <a:rPr lang="fa-IR" sz="2800" b="1" dirty="0">
                <a:solidFill>
                  <a:prstClr val="black"/>
                </a:solidFill>
                <a:latin typeface="Calibri" panose="020F0502020204030204"/>
                <a:cs typeface="B Yekan" panose="00000400000000000000" pitchFamily="2" charset="-78"/>
              </a:rPr>
              <a:t>رزومه شرکت </a:t>
            </a:r>
          </a:p>
          <a:p>
            <a:pPr algn="r" defTabSz="1320759" rtl="1">
              <a:defRPr/>
            </a:pPr>
            <a:r>
              <a:rPr lang="fa-IR" sz="1400" dirty="0">
                <a:solidFill>
                  <a:prstClr val="black"/>
                </a:solidFill>
                <a:latin typeface="Calibri" panose="020F0502020204030204"/>
                <a:cs typeface="B Yekan" panose="00000400000000000000" pitchFamily="2" charset="-78"/>
              </a:rPr>
              <a:t>دستاوردها، فعالیت‌ها، سوابق کاری و مجوزها</a:t>
            </a:r>
            <a:endParaRPr lang="en-US" sz="1400" dirty="0">
              <a:solidFill>
                <a:prstClr val="black"/>
              </a:solidFill>
              <a:latin typeface="Calibri" panose="020F0502020204030204"/>
              <a:cs typeface="B Yekan" panose="00000400000000000000" pitchFamily="2" charset="-78"/>
            </a:endParaRPr>
          </a:p>
        </p:txBody>
      </p:sp>
      <p:sp>
        <p:nvSpPr>
          <p:cNvPr id="30" name="Oval 29">
            <a:extLst>
              <a:ext uri="{FF2B5EF4-FFF2-40B4-BE49-F238E27FC236}">
                <a16:creationId xmlns:a16="http://schemas.microsoft.com/office/drawing/2014/main" id="{7F2CF0BB-24B0-4DA4-B53B-713DF9FE0ACF}"/>
              </a:ext>
            </a:extLst>
          </p:cNvPr>
          <p:cNvSpPr/>
          <p:nvPr/>
        </p:nvSpPr>
        <p:spPr>
          <a:xfrm>
            <a:off x="118457" y="-3564260"/>
            <a:ext cx="1225514" cy="1172613"/>
          </a:xfrm>
          <a:prstGeom prst="ellipse">
            <a:avLst/>
          </a:prstGeom>
          <a:noFill/>
          <a:ln w="38100">
            <a:solidFill>
              <a:srgbClr val="FFE89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pic>
        <p:nvPicPr>
          <p:cNvPr id="31" name="Picture 30">
            <a:extLst>
              <a:ext uri="{FF2B5EF4-FFF2-40B4-BE49-F238E27FC236}">
                <a16:creationId xmlns:a16="http://schemas.microsoft.com/office/drawing/2014/main" id="{D9C304F0-6332-4D50-8AB2-9BF43947D7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457" y="-3508307"/>
            <a:ext cx="1225514" cy="1512628"/>
          </a:xfrm>
          <a:prstGeom prst="rect">
            <a:avLst/>
          </a:prstGeom>
        </p:spPr>
      </p:pic>
      <p:sp>
        <p:nvSpPr>
          <p:cNvPr id="12" name="TextBox 11">
            <a:extLst>
              <a:ext uri="{FF2B5EF4-FFF2-40B4-BE49-F238E27FC236}">
                <a16:creationId xmlns:a16="http://schemas.microsoft.com/office/drawing/2014/main" id="{BDD1D0EE-05F0-4123-9E45-06FFF0962EEF}"/>
              </a:ext>
            </a:extLst>
          </p:cNvPr>
          <p:cNvSpPr txBox="1"/>
          <p:nvPr/>
        </p:nvSpPr>
        <p:spPr>
          <a:xfrm>
            <a:off x="349624" y="1890506"/>
            <a:ext cx="9297271" cy="492443"/>
          </a:xfrm>
          <a:prstGeom prst="rect">
            <a:avLst/>
          </a:prstGeom>
          <a:noFill/>
          <a:ln>
            <a:solidFill>
              <a:srgbClr val="18908D"/>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2" name="Picture 1">
            <a:extLst>
              <a:ext uri="{FF2B5EF4-FFF2-40B4-BE49-F238E27FC236}">
                <a16:creationId xmlns:a16="http://schemas.microsoft.com/office/drawing/2014/main" id="{8CE38196-5302-56BE-616E-4005DDBC1B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Tree>
    <p:extLst>
      <p:ext uri="{BB962C8B-B14F-4D97-AF65-F5344CB8AC3E}">
        <p14:creationId xmlns:p14="http://schemas.microsoft.com/office/powerpoint/2010/main" val="40688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C6F35-9123-7A38-9451-D58CD8F760A5}"/>
            </a:ext>
          </a:extLst>
        </p:cNvPr>
        <p:cNvGrpSpPr/>
        <p:nvPr/>
      </p:nvGrpSpPr>
      <p:grpSpPr>
        <a:xfrm>
          <a:off x="0" y="0"/>
          <a:ext cx="0" cy="0"/>
          <a:chOff x="0" y="0"/>
          <a:chExt cx="0" cy="0"/>
        </a:xfrm>
      </p:grpSpPr>
      <p:sp>
        <p:nvSpPr>
          <p:cNvPr id="32" name="Oval 31">
            <a:extLst>
              <a:ext uri="{FF2B5EF4-FFF2-40B4-BE49-F238E27FC236}">
                <a16:creationId xmlns:a16="http://schemas.microsoft.com/office/drawing/2014/main" id="{44BBAB0F-BA04-CF6F-EB19-0DAFA1E00BE8}"/>
              </a:ext>
            </a:extLst>
          </p:cNvPr>
          <p:cNvSpPr/>
          <p:nvPr/>
        </p:nvSpPr>
        <p:spPr>
          <a:xfrm>
            <a:off x="8447617" y="8755087"/>
            <a:ext cx="2916767" cy="2770011"/>
          </a:xfrm>
          <a:prstGeom prst="ellipse">
            <a:avLst/>
          </a:prstGeom>
          <a:noFill/>
          <a:ln w="38100">
            <a:solidFill>
              <a:srgbClr val="FFE89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320759">
              <a:defRPr/>
            </a:pPr>
            <a:endParaRPr lang="en-US" sz="2600">
              <a:solidFill>
                <a:prstClr val="white"/>
              </a:solidFill>
              <a:latin typeface="Calibri" panose="020F0502020204030204"/>
            </a:endParaRPr>
          </a:p>
        </p:txBody>
      </p:sp>
      <p:sp>
        <p:nvSpPr>
          <p:cNvPr id="35" name="TextBox 34">
            <a:extLst>
              <a:ext uri="{FF2B5EF4-FFF2-40B4-BE49-F238E27FC236}">
                <a16:creationId xmlns:a16="http://schemas.microsoft.com/office/drawing/2014/main" id="{79ED7A66-3785-CC1E-9EC3-620E08C45DE8}"/>
              </a:ext>
            </a:extLst>
          </p:cNvPr>
          <p:cNvSpPr txBox="1"/>
          <p:nvPr/>
        </p:nvSpPr>
        <p:spPr>
          <a:xfrm>
            <a:off x="3751594" y="767061"/>
            <a:ext cx="5895301" cy="584775"/>
          </a:xfrm>
          <a:prstGeom prst="rect">
            <a:avLst/>
          </a:prstGeom>
          <a:noFill/>
        </p:spPr>
        <p:txBody>
          <a:bodyPr wrap="square" rtlCol="0">
            <a:spAutoFit/>
          </a:bodyPr>
          <a:lstStyle/>
          <a:p>
            <a:pPr algn="r" defTabSz="1320759" rtl="1">
              <a:defRPr/>
            </a:pPr>
            <a:r>
              <a:rPr lang="fa-IR" sz="3200" b="1" dirty="0">
                <a:solidFill>
                  <a:prstClr val="black"/>
                </a:solidFill>
                <a:latin typeface="Calibri" panose="020F0502020204030204"/>
                <a:cs typeface="B Yekan" panose="00000400000000000000" pitchFamily="2" charset="-78"/>
              </a:rPr>
              <a:t>مشکل</a:t>
            </a:r>
            <a:endParaRPr lang="fa-IR" sz="2800" b="1" dirty="0">
              <a:solidFill>
                <a:prstClr val="black"/>
              </a:solidFill>
              <a:latin typeface="Calibri" panose="020F0502020204030204"/>
              <a:cs typeface="B Yekan" panose="00000400000000000000" pitchFamily="2" charset="-78"/>
            </a:endParaRPr>
          </a:p>
        </p:txBody>
      </p:sp>
      <p:sp>
        <p:nvSpPr>
          <p:cNvPr id="24" name="Oval 23">
            <a:extLst>
              <a:ext uri="{FF2B5EF4-FFF2-40B4-BE49-F238E27FC236}">
                <a16:creationId xmlns:a16="http://schemas.microsoft.com/office/drawing/2014/main" id="{5278D502-2C1B-7AA2-8A45-CBA564932F5B}"/>
              </a:ext>
            </a:extLst>
          </p:cNvPr>
          <p:cNvSpPr/>
          <p:nvPr/>
        </p:nvSpPr>
        <p:spPr>
          <a:xfrm>
            <a:off x="8667750" y="8975220"/>
            <a:ext cx="2916767" cy="2770011"/>
          </a:xfrm>
          <a:prstGeom prst="ellipse">
            <a:avLst/>
          </a:prstGeom>
          <a:noFill/>
          <a:ln w="38100">
            <a:solidFill>
              <a:srgbClr val="FFE89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320759">
              <a:defRPr/>
            </a:pPr>
            <a:endParaRPr lang="en-US" sz="2600">
              <a:solidFill>
                <a:prstClr val="white"/>
              </a:solidFill>
              <a:latin typeface="Calibri" panose="020F0502020204030204"/>
            </a:endParaRPr>
          </a:p>
        </p:txBody>
      </p:sp>
      <p:sp>
        <p:nvSpPr>
          <p:cNvPr id="25" name="Oval 24">
            <a:extLst>
              <a:ext uri="{FF2B5EF4-FFF2-40B4-BE49-F238E27FC236}">
                <a16:creationId xmlns:a16="http://schemas.microsoft.com/office/drawing/2014/main" id="{99119C9A-3CAA-F457-213D-8A609703E443}"/>
              </a:ext>
            </a:extLst>
          </p:cNvPr>
          <p:cNvSpPr/>
          <p:nvPr/>
        </p:nvSpPr>
        <p:spPr>
          <a:xfrm>
            <a:off x="8887883" y="9195354"/>
            <a:ext cx="2916767" cy="2770011"/>
          </a:xfrm>
          <a:prstGeom prst="ellipse">
            <a:avLst/>
          </a:prstGeom>
          <a:noFill/>
          <a:ln w="38100">
            <a:solidFill>
              <a:srgbClr val="FFE89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320759">
              <a:defRPr/>
            </a:pPr>
            <a:endParaRPr lang="en-US" sz="2600">
              <a:solidFill>
                <a:prstClr val="white"/>
              </a:solidFill>
              <a:latin typeface="Calibri" panose="020F0502020204030204"/>
            </a:endParaRPr>
          </a:p>
        </p:txBody>
      </p:sp>
      <p:sp>
        <p:nvSpPr>
          <p:cNvPr id="26" name="Oval 25">
            <a:extLst>
              <a:ext uri="{FF2B5EF4-FFF2-40B4-BE49-F238E27FC236}">
                <a16:creationId xmlns:a16="http://schemas.microsoft.com/office/drawing/2014/main" id="{49832E75-8316-0009-48A9-BD9361B6824E}"/>
              </a:ext>
            </a:extLst>
          </p:cNvPr>
          <p:cNvSpPr/>
          <p:nvPr/>
        </p:nvSpPr>
        <p:spPr>
          <a:xfrm>
            <a:off x="9108017" y="9415487"/>
            <a:ext cx="2916767" cy="2770011"/>
          </a:xfrm>
          <a:prstGeom prst="ellipse">
            <a:avLst/>
          </a:prstGeom>
          <a:noFill/>
          <a:ln w="38100">
            <a:solidFill>
              <a:srgbClr val="FFE89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320759">
              <a:defRPr/>
            </a:pPr>
            <a:endParaRPr lang="en-US" sz="2600">
              <a:solidFill>
                <a:prstClr val="white"/>
              </a:solidFill>
              <a:latin typeface="Calibri" panose="020F0502020204030204"/>
            </a:endParaRPr>
          </a:p>
        </p:txBody>
      </p:sp>
      <p:sp>
        <p:nvSpPr>
          <p:cNvPr id="27" name="Oval 26">
            <a:extLst>
              <a:ext uri="{FF2B5EF4-FFF2-40B4-BE49-F238E27FC236}">
                <a16:creationId xmlns:a16="http://schemas.microsoft.com/office/drawing/2014/main" id="{0BDA6CD9-6838-1E3A-42E8-7ED0FA5164C0}"/>
              </a:ext>
            </a:extLst>
          </p:cNvPr>
          <p:cNvSpPr/>
          <p:nvPr/>
        </p:nvSpPr>
        <p:spPr>
          <a:xfrm>
            <a:off x="9328150" y="9635620"/>
            <a:ext cx="2916767" cy="2770011"/>
          </a:xfrm>
          <a:prstGeom prst="ellipse">
            <a:avLst/>
          </a:prstGeom>
          <a:noFill/>
          <a:ln w="38100">
            <a:solidFill>
              <a:srgbClr val="FFE89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320759">
              <a:defRPr/>
            </a:pPr>
            <a:endParaRPr lang="en-US" sz="2600">
              <a:solidFill>
                <a:prstClr val="white"/>
              </a:solidFill>
              <a:latin typeface="Calibri" panose="020F0502020204030204"/>
            </a:endParaRPr>
          </a:p>
        </p:txBody>
      </p:sp>
      <p:sp>
        <p:nvSpPr>
          <p:cNvPr id="29" name="Oval 28">
            <a:extLst>
              <a:ext uri="{FF2B5EF4-FFF2-40B4-BE49-F238E27FC236}">
                <a16:creationId xmlns:a16="http://schemas.microsoft.com/office/drawing/2014/main" id="{93ACE00D-702C-8C43-BD3B-AA6F5A5469CF}"/>
              </a:ext>
            </a:extLst>
          </p:cNvPr>
          <p:cNvSpPr/>
          <p:nvPr/>
        </p:nvSpPr>
        <p:spPr>
          <a:xfrm>
            <a:off x="9548283" y="9855754"/>
            <a:ext cx="2916767" cy="2770011"/>
          </a:xfrm>
          <a:prstGeom prst="ellipse">
            <a:avLst/>
          </a:prstGeom>
          <a:noFill/>
          <a:ln w="38100">
            <a:solidFill>
              <a:srgbClr val="FFE89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320759">
              <a:defRPr/>
            </a:pPr>
            <a:endParaRPr lang="en-US" sz="2600">
              <a:solidFill>
                <a:prstClr val="white"/>
              </a:solidFill>
              <a:latin typeface="Calibri" panose="020F0502020204030204"/>
            </a:endParaRPr>
          </a:p>
        </p:txBody>
      </p:sp>
      <p:sp>
        <p:nvSpPr>
          <p:cNvPr id="30" name="Oval 29">
            <a:extLst>
              <a:ext uri="{FF2B5EF4-FFF2-40B4-BE49-F238E27FC236}">
                <a16:creationId xmlns:a16="http://schemas.microsoft.com/office/drawing/2014/main" id="{84BD3951-71E9-1389-01D9-FD1C1F31E6F9}"/>
              </a:ext>
            </a:extLst>
          </p:cNvPr>
          <p:cNvSpPr/>
          <p:nvPr/>
        </p:nvSpPr>
        <p:spPr>
          <a:xfrm>
            <a:off x="118457" y="-3564260"/>
            <a:ext cx="1225514" cy="1172613"/>
          </a:xfrm>
          <a:prstGeom prst="ellipse">
            <a:avLst/>
          </a:prstGeom>
          <a:noFill/>
          <a:ln w="38100">
            <a:solidFill>
              <a:srgbClr val="FFE89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pic>
        <p:nvPicPr>
          <p:cNvPr id="31" name="Picture 30">
            <a:extLst>
              <a:ext uri="{FF2B5EF4-FFF2-40B4-BE49-F238E27FC236}">
                <a16:creationId xmlns:a16="http://schemas.microsoft.com/office/drawing/2014/main" id="{F9358C3B-C88C-265E-F7F6-987E9CE1B0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457" y="-3508307"/>
            <a:ext cx="1225514" cy="1512628"/>
          </a:xfrm>
          <a:prstGeom prst="rect">
            <a:avLst/>
          </a:prstGeom>
        </p:spPr>
      </p:pic>
      <p:sp>
        <p:nvSpPr>
          <p:cNvPr id="12" name="TextBox 11">
            <a:extLst>
              <a:ext uri="{FF2B5EF4-FFF2-40B4-BE49-F238E27FC236}">
                <a16:creationId xmlns:a16="http://schemas.microsoft.com/office/drawing/2014/main" id="{632F87B4-7D58-0DC8-80F6-A7BA9B699E4D}"/>
              </a:ext>
            </a:extLst>
          </p:cNvPr>
          <p:cNvSpPr txBox="1"/>
          <p:nvPr/>
        </p:nvSpPr>
        <p:spPr>
          <a:xfrm>
            <a:off x="349624" y="1890506"/>
            <a:ext cx="9297271" cy="492443"/>
          </a:xfrm>
          <a:prstGeom prst="rect">
            <a:avLst/>
          </a:prstGeom>
          <a:noFill/>
          <a:ln>
            <a:solidFill>
              <a:srgbClr val="18908D"/>
            </a:solidFill>
          </a:ln>
        </p:spPr>
        <p:txBody>
          <a:bodyPr wrap="square" rtlCol="0">
            <a:spAutoFit/>
          </a:bodyPr>
          <a:lstStyle/>
          <a:p>
            <a:pPr algn="r" rtl="1"/>
            <a:r>
              <a:rPr lang="fa-IR" sz="2600" dirty="0">
                <a:cs typeface="B Nazanin" panose="00000400000000000000" pitchFamily="2" charset="-78"/>
              </a:rPr>
              <a:t>....</a:t>
            </a:r>
            <a:endParaRPr lang="hi-IN" sz="2600" dirty="0"/>
          </a:p>
        </p:txBody>
      </p:sp>
      <p:sp>
        <p:nvSpPr>
          <p:cNvPr id="3" name="TextBox 2">
            <a:extLst>
              <a:ext uri="{FF2B5EF4-FFF2-40B4-BE49-F238E27FC236}">
                <a16:creationId xmlns:a16="http://schemas.microsoft.com/office/drawing/2014/main" id="{EBCA7311-6BF1-C381-39C1-2FFA522EC989}"/>
              </a:ext>
            </a:extLst>
          </p:cNvPr>
          <p:cNvSpPr txBox="1"/>
          <p:nvPr/>
        </p:nvSpPr>
        <p:spPr>
          <a:xfrm>
            <a:off x="1007472" y="6159146"/>
            <a:ext cx="8764058" cy="615553"/>
          </a:xfrm>
          <a:prstGeom prst="rect">
            <a:avLst/>
          </a:prstGeom>
          <a:noFill/>
        </p:spPr>
        <p:txBody>
          <a:bodyPr wrap="square" rtlCol="0">
            <a:spAutoFit/>
          </a:bodyPr>
          <a:lstStyle/>
          <a:p>
            <a:pPr algn="r" rtl="1"/>
            <a:r>
              <a:rPr lang="fa-IR" sz="1200" b="1" dirty="0">
                <a:solidFill>
                  <a:srgbClr val="006666"/>
                </a:solidFill>
                <a:cs typeface="B Yekan" panose="00000400000000000000" pitchFamily="2" charset="-78"/>
              </a:rPr>
              <a:t>راهنمای تکمیل </a:t>
            </a:r>
            <a:r>
              <a:rPr lang="fa-IR" sz="1050" b="1" dirty="0">
                <a:solidFill>
                  <a:srgbClr val="006666"/>
                </a:solidFill>
                <a:cs typeface="B Yekan" panose="00000400000000000000" pitchFamily="2" charset="-78"/>
              </a:rPr>
              <a:t>: </a:t>
            </a:r>
          </a:p>
          <a:p>
            <a:pPr algn="r" rtl="1"/>
            <a:r>
              <a:rPr lang="fa-IR" sz="1050" dirty="0">
                <a:solidFill>
                  <a:srgbClr val="006666"/>
                </a:solidFill>
                <a:cs typeface="B Yekan" panose="00000400000000000000" pitchFamily="2" charset="-78"/>
              </a:rPr>
              <a:t>توضیح دهید که مسئله یا مشکل اصلی که کسب و کار شما آن را حل می کند چیست؟</a:t>
            </a:r>
          </a:p>
          <a:p>
            <a:pPr algn="r" rtl="1"/>
            <a:r>
              <a:rPr lang="fa-IR" sz="1050" dirty="0">
                <a:solidFill>
                  <a:srgbClr val="006666"/>
                </a:solidFill>
                <a:cs typeface="B Yekan" panose="00000400000000000000" pitchFamily="2" charset="-78"/>
              </a:rPr>
              <a:t>چه گروهی دقیقا با این مسئله مواجه اند؟</a:t>
            </a:r>
          </a:p>
        </p:txBody>
      </p:sp>
      <p:pic>
        <p:nvPicPr>
          <p:cNvPr id="4" name="Picture 3">
            <a:extLst>
              <a:ext uri="{FF2B5EF4-FFF2-40B4-BE49-F238E27FC236}">
                <a16:creationId xmlns:a16="http://schemas.microsoft.com/office/drawing/2014/main" id="{4BE3F64B-1264-DE21-CB8D-E9EA0FA7AF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Tree>
    <p:extLst>
      <p:ext uri="{BB962C8B-B14F-4D97-AF65-F5344CB8AC3E}">
        <p14:creationId xmlns:p14="http://schemas.microsoft.com/office/powerpoint/2010/main" val="311009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A1F8CC5-5FC6-42A4-B469-84F8ACAC2ABA}"/>
              </a:ext>
            </a:extLst>
          </p:cNvPr>
          <p:cNvSpPr txBox="1"/>
          <p:nvPr/>
        </p:nvSpPr>
        <p:spPr>
          <a:xfrm>
            <a:off x="4566301" y="398672"/>
            <a:ext cx="4953000" cy="758221"/>
          </a:xfrm>
          <a:prstGeom prst="rect">
            <a:avLst/>
          </a:prstGeom>
          <a:noFill/>
        </p:spPr>
        <p:txBody>
          <a:bodyPr wrap="square">
            <a:spAutoFit/>
          </a:bodyPr>
          <a:lstStyle/>
          <a:p>
            <a:pPr algn="r" rtl="1">
              <a:lnSpc>
                <a:spcPct val="107000"/>
              </a:lnSpc>
              <a:spcAft>
                <a:spcPts val="1156"/>
              </a:spcAft>
            </a:pPr>
            <a:r>
              <a:rPr lang="fa-IR" sz="4000" b="1" dirty="0">
                <a:latin typeface="Calibri" panose="020F0502020204030204" pitchFamily="34" charset="0"/>
                <a:ea typeface="Calibri" panose="020F0502020204030204" pitchFamily="34" charset="0"/>
                <a:cs typeface="B Yekan" panose="00000400000000000000" pitchFamily="2" charset="-78"/>
              </a:rPr>
              <a:t>راه حل</a:t>
            </a:r>
            <a:endParaRPr lang="en-US" sz="2000" dirty="0">
              <a:latin typeface="Calibri" panose="020F0502020204030204" pitchFamily="34" charset="0"/>
              <a:ea typeface="Calibri" panose="020F0502020204030204" pitchFamily="34" charset="0"/>
              <a:cs typeface="B Yekan" panose="00000400000000000000" pitchFamily="2" charset="-78"/>
            </a:endParaRPr>
          </a:p>
        </p:txBody>
      </p:sp>
      <p:sp>
        <p:nvSpPr>
          <p:cNvPr id="6" name="TextBox 5">
            <a:extLst>
              <a:ext uri="{FF2B5EF4-FFF2-40B4-BE49-F238E27FC236}">
                <a16:creationId xmlns:a16="http://schemas.microsoft.com/office/drawing/2014/main" id="{2F22EA1D-0CB5-4493-92F4-207AF46E1301}"/>
              </a:ext>
            </a:extLst>
          </p:cNvPr>
          <p:cNvSpPr txBox="1"/>
          <p:nvPr/>
        </p:nvSpPr>
        <p:spPr>
          <a:xfrm>
            <a:off x="646841" y="1813008"/>
            <a:ext cx="9015896" cy="492443"/>
          </a:xfrm>
          <a:prstGeom prst="rect">
            <a:avLst/>
          </a:prstGeom>
          <a:noFill/>
          <a:ln>
            <a:solidFill>
              <a:schemeClr val="accent4">
                <a:lumMod val="50000"/>
              </a:schemeClr>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3" name="Picture 2">
            <a:extLst>
              <a:ext uri="{FF2B5EF4-FFF2-40B4-BE49-F238E27FC236}">
                <a16:creationId xmlns:a16="http://schemas.microsoft.com/office/drawing/2014/main" id="{6D942B5B-EF80-0A2D-F9D2-FC5FD1541A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A7D311B6-0599-F1E4-D1FE-AB6B6E7A5119}"/>
              </a:ext>
            </a:extLst>
          </p:cNvPr>
          <p:cNvSpPr txBox="1"/>
          <p:nvPr/>
        </p:nvSpPr>
        <p:spPr>
          <a:xfrm>
            <a:off x="129552" y="5969042"/>
            <a:ext cx="9646895" cy="761747"/>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توجه داشته باشید که هدف اصلی این بخش، تشریح نحوه‌ی حل مشکل است.راه‌حل پیشنهادی خود را به‌صورت پاسخی روشن و خلاصه برای مشکل مطرح‌شده بیان کنید و توضیح دهید که چگونه محصول یا خدمت شما به‌طور مستقیم در رفع آن مشکل نقش دارد.همچنین مشخص کنید که کسب‌وکار شما در مقایسه با محصولات یا خدمات موجود، چه مزیت‌ها و تمایزهایی دارد و چگونه جایگزین بهتری ارائه می‌دهد.در پایان، توضیح دهید راه‌حل شما چه گروهی از مخاطبان یا کاربران را هدف قرار می‌دهد و برای کدام دسته از مشتریان طراحی شده است.</a:t>
            </a:r>
          </a:p>
        </p:txBody>
      </p:sp>
    </p:spTree>
    <p:extLst>
      <p:ext uri="{BB962C8B-B14F-4D97-AF65-F5344CB8AC3E}">
        <p14:creationId xmlns:p14="http://schemas.microsoft.com/office/powerpoint/2010/main" val="336077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53C0E-47F0-46F0-ED46-07E7BDA1337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F5836B1-D737-8DC9-1343-0AA8788C9CDE}"/>
              </a:ext>
            </a:extLst>
          </p:cNvPr>
          <p:cNvSpPr txBox="1"/>
          <p:nvPr/>
        </p:nvSpPr>
        <p:spPr>
          <a:xfrm>
            <a:off x="4709737" y="553847"/>
            <a:ext cx="4953000"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دموی محصول/خدمت</a:t>
            </a:r>
          </a:p>
        </p:txBody>
      </p:sp>
      <p:sp>
        <p:nvSpPr>
          <p:cNvPr id="6" name="TextBox 5">
            <a:extLst>
              <a:ext uri="{FF2B5EF4-FFF2-40B4-BE49-F238E27FC236}">
                <a16:creationId xmlns:a16="http://schemas.microsoft.com/office/drawing/2014/main" id="{D0F1A7FC-DD09-84CD-5841-B38C9776DC90}"/>
              </a:ext>
            </a:extLst>
          </p:cNvPr>
          <p:cNvSpPr txBox="1"/>
          <p:nvPr/>
        </p:nvSpPr>
        <p:spPr>
          <a:xfrm>
            <a:off x="646841" y="1813008"/>
            <a:ext cx="9015896" cy="492443"/>
          </a:xfrm>
          <a:prstGeom prst="rect">
            <a:avLst/>
          </a:prstGeom>
          <a:noFill/>
          <a:ln>
            <a:solidFill>
              <a:schemeClr val="accent4">
                <a:lumMod val="50000"/>
              </a:schemeClr>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3" name="Picture 2">
            <a:extLst>
              <a:ext uri="{FF2B5EF4-FFF2-40B4-BE49-F238E27FC236}">
                <a16:creationId xmlns:a16="http://schemas.microsoft.com/office/drawing/2014/main" id="{E9D6BD26-457D-79EE-7C4E-882B1322D5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AFD2E84B-0670-1CAD-2158-288AF362D65E}"/>
              </a:ext>
            </a:extLst>
          </p:cNvPr>
          <p:cNvSpPr txBox="1"/>
          <p:nvPr/>
        </p:nvSpPr>
        <p:spPr>
          <a:xfrm>
            <a:off x="138953" y="6078454"/>
            <a:ext cx="9628093" cy="761747"/>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در این بخش، لازم است راه‌حل خود را به‌صورت واضح و قابل درک ارائه دهید. برای نمایش راه‌حل می‌توانید از تصاویر نیزاستفاده کنید. همچنین وضعیت فعلی محصول یا خدمت خود را توضیح دهید؛ مشخص کنید که در مرحله‌ی نمونه اولیه یا تولید نهایی قرار دارد.در پایان، فناوری یا تکنولوژی به‌کاررفته در محصول خود را تشریح کنید تا نحوه‌ی عملکرد و ارزش فنی آن برای مخاطب روشن شود.</a:t>
            </a:r>
          </a:p>
        </p:txBody>
      </p:sp>
    </p:spTree>
    <p:extLst>
      <p:ext uri="{BB962C8B-B14F-4D97-AF65-F5344CB8AC3E}">
        <p14:creationId xmlns:p14="http://schemas.microsoft.com/office/powerpoint/2010/main" val="3419266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0B5A6-6556-3755-00E3-822510B1FB2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8B10539-90B6-47B8-BDFC-5E08C1792975}"/>
              </a:ext>
            </a:extLst>
          </p:cNvPr>
          <p:cNvSpPr txBox="1"/>
          <p:nvPr/>
        </p:nvSpPr>
        <p:spPr>
          <a:xfrm>
            <a:off x="4709737" y="553847"/>
            <a:ext cx="4953000"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مدل کسب و کار</a:t>
            </a:r>
          </a:p>
        </p:txBody>
      </p:sp>
      <p:sp>
        <p:nvSpPr>
          <p:cNvPr id="6" name="TextBox 5">
            <a:extLst>
              <a:ext uri="{FF2B5EF4-FFF2-40B4-BE49-F238E27FC236}">
                <a16:creationId xmlns:a16="http://schemas.microsoft.com/office/drawing/2014/main" id="{4AF1C005-4970-1F41-4FC9-6F066B4A0290}"/>
              </a:ext>
            </a:extLst>
          </p:cNvPr>
          <p:cNvSpPr txBox="1"/>
          <p:nvPr/>
        </p:nvSpPr>
        <p:spPr>
          <a:xfrm>
            <a:off x="646841" y="1813008"/>
            <a:ext cx="9015896" cy="492443"/>
          </a:xfrm>
          <a:prstGeom prst="rect">
            <a:avLst/>
          </a:prstGeom>
          <a:noFill/>
          <a:ln>
            <a:solidFill>
              <a:schemeClr val="accent4">
                <a:lumMod val="50000"/>
              </a:schemeClr>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3" name="Picture 2">
            <a:extLst>
              <a:ext uri="{FF2B5EF4-FFF2-40B4-BE49-F238E27FC236}">
                <a16:creationId xmlns:a16="http://schemas.microsoft.com/office/drawing/2014/main" id="{92833297-C040-E26F-A3B5-DF37A7E6F3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77A8532E-9F7E-71E9-C77A-909D7BF16D1A}"/>
              </a:ext>
            </a:extLst>
          </p:cNvPr>
          <p:cNvSpPr txBox="1"/>
          <p:nvPr/>
        </p:nvSpPr>
        <p:spPr>
          <a:xfrm>
            <a:off x="138953" y="6078454"/>
            <a:ext cx="9628093" cy="761747"/>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در این بخش توضیح دهید که چگونه ارائه‌ی محصولات یا خدمات شما موجب ایجاد ارزش برای مشتریان می‌شود و از چه روش‌هایی درآمد به دست می‌آورید. به طور خلاصه، مدل‌های اصلی درآمدی کسب‌وکار خود را معرفی کنید (مانند مدل اشتراکی، پریمیوم، فریمیوم، تبلیغاتی و غیره) و نحوه‌ی عملکرد هر یک را بیان نمایید. همچنین مشخص کنید که تعیین قیمت محصولات یا خدمات بر چه مبنایی صورت می‌گیرد و چه عواملی، از جمله ویژگی‌های محصول، سطح خدمات و نوع مشتریان هدف، بر آن تأثیرگذار هستند.</a:t>
            </a:r>
          </a:p>
        </p:txBody>
      </p:sp>
    </p:spTree>
    <p:extLst>
      <p:ext uri="{BB962C8B-B14F-4D97-AF65-F5344CB8AC3E}">
        <p14:creationId xmlns:p14="http://schemas.microsoft.com/office/powerpoint/2010/main" val="955968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ED460-66C8-A860-F536-B680ED891D3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C5AC950-A9F7-EB87-7BA5-64B85A3D1437}"/>
              </a:ext>
            </a:extLst>
          </p:cNvPr>
          <p:cNvSpPr txBox="1"/>
          <p:nvPr/>
        </p:nvSpPr>
        <p:spPr>
          <a:xfrm>
            <a:off x="4709737" y="553847"/>
            <a:ext cx="4953000"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برنامه  توسعه</a:t>
            </a:r>
          </a:p>
        </p:txBody>
      </p:sp>
      <p:sp>
        <p:nvSpPr>
          <p:cNvPr id="6" name="TextBox 5">
            <a:extLst>
              <a:ext uri="{FF2B5EF4-FFF2-40B4-BE49-F238E27FC236}">
                <a16:creationId xmlns:a16="http://schemas.microsoft.com/office/drawing/2014/main" id="{1D6E97BE-A312-7CF8-EF41-4ACA10C746C1}"/>
              </a:ext>
            </a:extLst>
          </p:cNvPr>
          <p:cNvSpPr txBox="1"/>
          <p:nvPr/>
        </p:nvSpPr>
        <p:spPr>
          <a:xfrm>
            <a:off x="734364" y="1830937"/>
            <a:ext cx="8726584" cy="492443"/>
          </a:xfrm>
          <a:prstGeom prst="rect">
            <a:avLst/>
          </a:prstGeom>
          <a:noFill/>
          <a:ln>
            <a:solidFill>
              <a:schemeClr val="accent4">
                <a:lumMod val="50000"/>
              </a:schemeClr>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3" name="Picture 2">
            <a:extLst>
              <a:ext uri="{FF2B5EF4-FFF2-40B4-BE49-F238E27FC236}">
                <a16:creationId xmlns:a16="http://schemas.microsoft.com/office/drawing/2014/main" id="{D239E0E6-DBD0-82B7-F2BB-149DF957C7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A3A7CA9C-2419-BAE3-449F-0F182A753E3A}"/>
              </a:ext>
            </a:extLst>
          </p:cNvPr>
          <p:cNvSpPr txBox="1"/>
          <p:nvPr/>
        </p:nvSpPr>
        <p:spPr>
          <a:xfrm>
            <a:off x="0" y="6069107"/>
            <a:ext cx="9628093" cy="600164"/>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نقشه راه کسب و کار خود برای بازه های زمانی  آینده را نشان دهید. </a:t>
            </a:r>
          </a:p>
          <a:p>
            <a:pPr algn="just" defTabSz="1320759" rtl="1">
              <a:defRPr/>
            </a:pPr>
            <a:r>
              <a:rPr lang="fa-IR" sz="1050" dirty="0">
                <a:solidFill>
                  <a:srgbClr val="006666"/>
                </a:solidFill>
                <a:cs typeface="B Yekan" panose="00000400000000000000" pitchFamily="2" charset="-78"/>
              </a:rPr>
              <a:t>* می توانید مدت‌زمان مورد نیاز برای دستیابی به اهداف مورد نظر شرکت را بر اساس برنامه‌های خود در جدول بالا تغییر دهید.</a:t>
            </a:r>
          </a:p>
        </p:txBody>
      </p:sp>
      <p:graphicFrame>
        <p:nvGraphicFramePr>
          <p:cNvPr id="2" name="Table 1">
            <a:extLst>
              <a:ext uri="{FF2B5EF4-FFF2-40B4-BE49-F238E27FC236}">
                <a16:creationId xmlns:a16="http://schemas.microsoft.com/office/drawing/2014/main" id="{19F07076-655E-1E02-A385-3656D80A6F84}"/>
              </a:ext>
            </a:extLst>
          </p:cNvPr>
          <p:cNvGraphicFramePr>
            <a:graphicFrameLocks noGrp="1"/>
          </p:cNvGraphicFramePr>
          <p:nvPr>
            <p:extLst>
              <p:ext uri="{D42A27DB-BD31-4B8C-83A1-F6EECF244321}">
                <p14:modId xmlns:p14="http://schemas.microsoft.com/office/powerpoint/2010/main" val="3042239424"/>
              </p:ext>
            </p:extLst>
          </p:nvPr>
        </p:nvGraphicFramePr>
        <p:xfrm>
          <a:off x="754462" y="3524070"/>
          <a:ext cx="8726583" cy="2204378"/>
        </p:xfrm>
        <a:graphic>
          <a:graphicData uri="http://schemas.openxmlformats.org/drawingml/2006/table">
            <a:tbl>
              <a:tblPr rtl="1" firstRow="1" firstCol="1" bandRow="1"/>
              <a:tblGrid>
                <a:gridCol w="998220">
                  <a:extLst>
                    <a:ext uri="{9D8B030D-6E8A-4147-A177-3AD203B41FA5}">
                      <a16:colId xmlns:a16="http://schemas.microsoft.com/office/drawing/2014/main" val="4161414265"/>
                    </a:ext>
                  </a:extLst>
                </a:gridCol>
                <a:gridCol w="7728363">
                  <a:extLst>
                    <a:ext uri="{9D8B030D-6E8A-4147-A177-3AD203B41FA5}">
                      <a16:colId xmlns:a16="http://schemas.microsoft.com/office/drawing/2014/main" val="3527328902"/>
                    </a:ext>
                  </a:extLst>
                </a:gridCol>
              </a:tblGrid>
              <a:tr h="335930">
                <a:tc>
                  <a:txBody>
                    <a:bodyPr/>
                    <a:lstStyle/>
                    <a:p>
                      <a:pPr algn="ctr" rtl="1">
                        <a:lnSpc>
                          <a:spcPct val="107000"/>
                        </a:lnSpc>
                        <a:spcAft>
                          <a:spcPts val="800"/>
                        </a:spcAft>
                      </a:pPr>
                      <a:r>
                        <a:rPr lang="fa-IR" sz="1600" b="1" dirty="0">
                          <a:effectLst/>
                          <a:latin typeface="Calibri" panose="020F0502020204030204" pitchFamily="34" charset="0"/>
                          <a:ea typeface="Calibri" panose="020F0502020204030204" pitchFamily="34" charset="0"/>
                          <a:cs typeface="B Yekan" panose="00000400000000000000" pitchFamily="2" charset="-78"/>
                        </a:rPr>
                        <a:t>مدت زمان</a:t>
                      </a:r>
                      <a:endParaRPr lang="en-US" sz="1600" b="1"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07000"/>
                        </a:lnSpc>
                        <a:spcAft>
                          <a:spcPts val="800"/>
                        </a:spcAft>
                      </a:pPr>
                      <a:r>
                        <a:rPr lang="fa-IR" sz="1600" b="1" dirty="0">
                          <a:effectLst/>
                          <a:latin typeface="Calibri" panose="020F0502020204030204" pitchFamily="34" charset="0"/>
                          <a:ea typeface="Calibri" panose="020F0502020204030204" pitchFamily="34" charset="0"/>
                          <a:cs typeface="B Yekan" panose="00000400000000000000" pitchFamily="2" charset="-78"/>
                        </a:rPr>
                        <a:t>برنامه توسعه</a:t>
                      </a:r>
                      <a:endParaRPr lang="en-US" sz="1600" b="1"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437277607"/>
                  </a:ext>
                </a:extLst>
              </a:tr>
              <a:tr h="420401">
                <a:tc>
                  <a:txBody>
                    <a:bodyPr/>
                    <a:lstStyle/>
                    <a:p>
                      <a:pPr algn="ctr" rtl="1">
                        <a:lnSpc>
                          <a:spcPct val="107000"/>
                        </a:lnSpc>
                        <a:spcAft>
                          <a:spcPts val="800"/>
                        </a:spcAft>
                      </a:pPr>
                      <a:r>
                        <a:rPr lang="fa-IR" sz="1400">
                          <a:effectLst/>
                          <a:latin typeface="Calibri" panose="020F0502020204030204" pitchFamily="34" charset="0"/>
                          <a:ea typeface="Calibri" panose="020F0502020204030204" pitchFamily="34" charset="0"/>
                          <a:cs typeface="B Yekan" panose="00000400000000000000" pitchFamily="2" charset="-78"/>
                        </a:rPr>
                        <a:t>6 ماه اول</a:t>
                      </a:r>
                      <a:endParaRPr lang="en-US" sz="140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lnSpc>
                          <a:spcPct val="107000"/>
                        </a:lnSpc>
                        <a:spcAft>
                          <a:spcPts val="800"/>
                        </a:spcAft>
                      </a:pPr>
                      <a:r>
                        <a:rPr lang="fa-IR" sz="1100" dirty="0">
                          <a:effectLst/>
                          <a:latin typeface="Calibri" panose="020F0502020204030204" pitchFamily="34" charset="0"/>
                          <a:ea typeface="Calibri" panose="020F0502020204030204" pitchFamily="34" charset="0"/>
                          <a:cs typeface="B Yekan" panose="00000400000000000000" pitchFamily="2" charset="-78"/>
                        </a:rPr>
                        <a:t> </a:t>
                      </a:r>
                      <a:endParaRPr lang="en-US" sz="1100"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5302551"/>
                  </a:ext>
                </a:extLst>
              </a:tr>
              <a:tr h="401716">
                <a:tc>
                  <a:txBody>
                    <a:bodyPr/>
                    <a:lstStyle/>
                    <a:p>
                      <a:pPr algn="ctr" rtl="1">
                        <a:lnSpc>
                          <a:spcPct val="107000"/>
                        </a:lnSpc>
                        <a:spcAft>
                          <a:spcPts val="800"/>
                        </a:spcAft>
                      </a:pPr>
                      <a:r>
                        <a:rPr lang="fa-IR" sz="1400">
                          <a:effectLst/>
                          <a:latin typeface="Calibri" panose="020F0502020204030204" pitchFamily="34" charset="0"/>
                          <a:ea typeface="Calibri" panose="020F0502020204030204" pitchFamily="34" charset="0"/>
                          <a:cs typeface="B Yekan" panose="00000400000000000000" pitchFamily="2" charset="-78"/>
                        </a:rPr>
                        <a:t>سال اول</a:t>
                      </a:r>
                      <a:endParaRPr lang="en-US" sz="140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lnSpc>
                          <a:spcPct val="107000"/>
                        </a:lnSpc>
                        <a:spcAft>
                          <a:spcPts val="800"/>
                        </a:spcAft>
                      </a:pPr>
                      <a:r>
                        <a:rPr lang="fa-IR" sz="1100" dirty="0">
                          <a:effectLst/>
                          <a:latin typeface="Calibri" panose="020F0502020204030204" pitchFamily="34" charset="0"/>
                          <a:ea typeface="Calibri" panose="020F0502020204030204" pitchFamily="34" charset="0"/>
                          <a:cs typeface="B Yekan" panose="00000400000000000000" pitchFamily="2" charset="-78"/>
                        </a:rPr>
                        <a:t> </a:t>
                      </a:r>
                      <a:endParaRPr lang="en-US" sz="1100"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934478"/>
                  </a:ext>
                </a:extLst>
              </a:tr>
              <a:tr h="364348">
                <a:tc>
                  <a:txBody>
                    <a:bodyPr/>
                    <a:lstStyle/>
                    <a:p>
                      <a:pPr algn="ctr" rtl="1">
                        <a:lnSpc>
                          <a:spcPct val="107000"/>
                        </a:lnSpc>
                        <a:spcAft>
                          <a:spcPts val="800"/>
                        </a:spcAft>
                      </a:pPr>
                      <a:r>
                        <a:rPr lang="fa-IR" sz="1400" dirty="0">
                          <a:effectLst/>
                          <a:latin typeface="Calibri" panose="020F0502020204030204" pitchFamily="34" charset="0"/>
                          <a:ea typeface="Calibri" panose="020F0502020204030204" pitchFamily="34" charset="0"/>
                          <a:cs typeface="B Yekan" panose="00000400000000000000" pitchFamily="2" charset="-78"/>
                        </a:rPr>
                        <a:t>سال دوم</a:t>
                      </a:r>
                      <a:endParaRPr lang="en-US" sz="1400"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lnSpc>
                          <a:spcPct val="107000"/>
                        </a:lnSpc>
                        <a:spcAft>
                          <a:spcPts val="800"/>
                        </a:spcAft>
                      </a:pPr>
                      <a:r>
                        <a:rPr lang="fa-IR" sz="1100" dirty="0">
                          <a:effectLst/>
                          <a:latin typeface="Calibri" panose="020F0502020204030204" pitchFamily="34" charset="0"/>
                          <a:ea typeface="Calibri" panose="020F0502020204030204" pitchFamily="34" charset="0"/>
                          <a:cs typeface="B Yekan" panose="00000400000000000000" pitchFamily="2" charset="-78"/>
                        </a:rPr>
                        <a:t> </a:t>
                      </a:r>
                      <a:endParaRPr lang="en-US" sz="1100"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3266019"/>
                  </a:ext>
                </a:extLst>
              </a:tr>
              <a:tr h="373689">
                <a:tc>
                  <a:txBody>
                    <a:bodyPr/>
                    <a:lstStyle/>
                    <a:p>
                      <a:pPr algn="ctr" rtl="1">
                        <a:lnSpc>
                          <a:spcPct val="107000"/>
                        </a:lnSpc>
                        <a:spcAft>
                          <a:spcPts val="800"/>
                        </a:spcAft>
                      </a:pPr>
                      <a:r>
                        <a:rPr lang="fa-IR" sz="1400">
                          <a:effectLst/>
                          <a:latin typeface="Calibri" panose="020F0502020204030204" pitchFamily="34" charset="0"/>
                          <a:ea typeface="Calibri" panose="020F0502020204030204" pitchFamily="34" charset="0"/>
                          <a:cs typeface="B Yekan" panose="00000400000000000000" pitchFamily="2" charset="-78"/>
                        </a:rPr>
                        <a:t>سال سوم</a:t>
                      </a:r>
                      <a:endParaRPr lang="en-US" sz="140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lnSpc>
                          <a:spcPct val="107000"/>
                        </a:lnSpc>
                        <a:spcAft>
                          <a:spcPts val="800"/>
                        </a:spcAft>
                      </a:pPr>
                      <a:r>
                        <a:rPr lang="fa-IR" sz="1100" dirty="0">
                          <a:effectLst/>
                          <a:latin typeface="Calibri" panose="020F0502020204030204" pitchFamily="34" charset="0"/>
                          <a:ea typeface="Calibri" panose="020F0502020204030204" pitchFamily="34" charset="0"/>
                          <a:cs typeface="B Yekan" panose="00000400000000000000" pitchFamily="2" charset="-78"/>
                        </a:rPr>
                        <a:t> </a:t>
                      </a:r>
                      <a:endParaRPr lang="en-US" sz="1100"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4039270"/>
                  </a:ext>
                </a:extLst>
              </a:tr>
              <a:tr h="308294">
                <a:tc>
                  <a:txBody>
                    <a:bodyPr/>
                    <a:lstStyle/>
                    <a:p>
                      <a:pPr algn="ctr" rtl="1">
                        <a:lnSpc>
                          <a:spcPct val="107000"/>
                        </a:lnSpc>
                        <a:spcAft>
                          <a:spcPts val="800"/>
                        </a:spcAft>
                      </a:pPr>
                      <a:r>
                        <a:rPr lang="fa-IR" sz="1400" dirty="0">
                          <a:effectLst/>
                          <a:latin typeface="Calibri" panose="020F0502020204030204" pitchFamily="34" charset="0"/>
                          <a:ea typeface="Calibri" panose="020F0502020204030204" pitchFamily="34" charset="0"/>
                          <a:cs typeface="B Yekan" panose="00000400000000000000" pitchFamily="2" charset="-78"/>
                        </a:rPr>
                        <a:t>....</a:t>
                      </a:r>
                      <a:endParaRPr lang="en-US" sz="1400"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lnSpc>
                          <a:spcPct val="107000"/>
                        </a:lnSpc>
                        <a:spcAft>
                          <a:spcPts val="800"/>
                        </a:spcAft>
                      </a:pPr>
                      <a:r>
                        <a:rPr lang="fa-IR" sz="1100" dirty="0">
                          <a:effectLst/>
                          <a:latin typeface="Calibri" panose="020F0502020204030204" pitchFamily="34" charset="0"/>
                          <a:ea typeface="Calibri" panose="020F0502020204030204" pitchFamily="34" charset="0"/>
                          <a:cs typeface="B Yekan" panose="00000400000000000000" pitchFamily="2" charset="-78"/>
                        </a:rPr>
                        <a:t> </a:t>
                      </a:r>
                      <a:endParaRPr lang="en-US" sz="1100" dirty="0">
                        <a:effectLst/>
                        <a:latin typeface="Calibri" panose="020F0502020204030204" pitchFamily="34" charset="0"/>
                        <a:ea typeface="Calibri" panose="020F0502020204030204" pitchFamily="34" charset="0"/>
                        <a:cs typeface="B Yekan" panose="00000400000000000000" pitchFamily="2" charset="-78"/>
                      </a:endParaRPr>
                    </a:p>
                  </a:txBody>
                  <a:tcPr marL="99060" marR="990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7517298"/>
                  </a:ext>
                </a:extLst>
              </a:tr>
            </a:tbl>
          </a:graphicData>
        </a:graphic>
      </p:graphicFrame>
    </p:spTree>
    <p:extLst>
      <p:ext uri="{BB962C8B-B14F-4D97-AF65-F5344CB8AC3E}">
        <p14:creationId xmlns:p14="http://schemas.microsoft.com/office/powerpoint/2010/main" val="1484419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B5FB4-5E05-A0BE-AEB5-9C5F8B1DC14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4A8ED06-7523-3D4D-9F02-03C88418C4B4}"/>
              </a:ext>
            </a:extLst>
          </p:cNvPr>
          <p:cNvSpPr txBox="1"/>
          <p:nvPr/>
        </p:nvSpPr>
        <p:spPr>
          <a:xfrm>
            <a:off x="4709737" y="553847"/>
            <a:ext cx="4953000"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بررسی رقبا</a:t>
            </a:r>
          </a:p>
        </p:txBody>
      </p:sp>
      <p:sp>
        <p:nvSpPr>
          <p:cNvPr id="6" name="TextBox 5">
            <a:extLst>
              <a:ext uri="{FF2B5EF4-FFF2-40B4-BE49-F238E27FC236}">
                <a16:creationId xmlns:a16="http://schemas.microsoft.com/office/drawing/2014/main" id="{3B2FF37A-AE04-79D3-FDBB-A2FEBC594AB5}"/>
              </a:ext>
            </a:extLst>
          </p:cNvPr>
          <p:cNvSpPr txBox="1"/>
          <p:nvPr/>
        </p:nvSpPr>
        <p:spPr>
          <a:xfrm>
            <a:off x="646841" y="1813008"/>
            <a:ext cx="9015896" cy="492443"/>
          </a:xfrm>
          <a:prstGeom prst="rect">
            <a:avLst/>
          </a:prstGeom>
          <a:noFill/>
          <a:ln>
            <a:solidFill>
              <a:srgbClr val="006666"/>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3" name="Picture 2">
            <a:extLst>
              <a:ext uri="{FF2B5EF4-FFF2-40B4-BE49-F238E27FC236}">
                <a16:creationId xmlns:a16="http://schemas.microsoft.com/office/drawing/2014/main" id="{16B90455-4BF4-67B7-7CAE-6AE51996A6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A57CFBA8-E937-4C19-65BB-AD355438A3EE}"/>
              </a:ext>
            </a:extLst>
          </p:cNvPr>
          <p:cNvSpPr txBox="1"/>
          <p:nvPr/>
        </p:nvSpPr>
        <p:spPr>
          <a:xfrm>
            <a:off x="34644" y="6230853"/>
            <a:ext cx="9628093" cy="438582"/>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چرا شما به نسبت رقبا بهتر یا متفاوت هستید؟ در این اسلاید لیستی از رقبای خود تهیه کنید. توضیح دهید که چگونه شما از رقبایتان بهتر </a:t>
            </a:r>
            <a:r>
              <a:rPr lang="fa-IR" sz="1050">
                <a:solidFill>
                  <a:srgbClr val="006666"/>
                </a:solidFill>
                <a:cs typeface="B Yekan" panose="00000400000000000000" pitchFamily="2" charset="-78"/>
              </a:rPr>
              <a:t>یا متفاوت </a:t>
            </a:r>
            <a:r>
              <a:rPr lang="fa-IR" sz="1050" dirty="0">
                <a:solidFill>
                  <a:srgbClr val="006666"/>
                </a:solidFill>
                <a:cs typeface="B Yekan" panose="00000400000000000000" pitchFamily="2" charset="-78"/>
              </a:rPr>
              <a:t>هستید؟</a:t>
            </a:r>
          </a:p>
        </p:txBody>
      </p:sp>
      <p:graphicFrame>
        <p:nvGraphicFramePr>
          <p:cNvPr id="2" name="Table 1">
            <a:extLst>
              <a:ext uri="{FF2B5EF4-FFF2-40B4-BE49-F238E27FC236}">
                <a16:creationId xmlns:a16="http://schemas.microsoft.com/office/drawing/2014/main" id="{49F73677-93FE-8B6E-53C5-6691BB834FF4}"/>
              </a:ext>
            </a:extLst>
          </p:cNvPr>
          <p:cNvGraphicFramePr>
            <a:graphicFrameLocks noGrp="1"/>
          </p:cNvGraphicFramePr>
          <p:nvPr>
            <p:extLst>
              <p:ext uri="{D42A27DB-BD31-4B8C-83A1-F6EECF244321}">
                <p14:modId xmlns:p14="http://schemas.microsoft.com/office/powerpoint/2010/main" val="371830900"/>
              </p:ext>
            </p:extLst>
          </p:nvPr>
        </p:nvGraphicFramePr>
        <p:xfrm>
          <a:off x="566158" y="4240478"/>
          <a:ext cx="9015896" cy="1847789"/>
        </p:xfrm>
        <a:graphic>
          <a:graphicData uri="http://schemas.openxmlformats.org/drawingml/2006/table">
            <a:tbl>
              <a:tblPr firstRow="1" firstCol="1" bandRow="1"/>
              <a:tblGrid>
                <a:gridCol w="2072577">
                  <a:extLst>
                    <a:ext uri="{9D8B030D-6E8A-4147-A177-3AD203B41FA5}">
                      <a16:colId xmlns:a16="http://schemas.microsoft.com/office/drawing/2014/main" val="1373349147"/>
                    </a:ext>
                  </a:extLst>
                </a:gridCol>
                <a:gridCol w="3396522">
                  <a:extLst>
                    <a:ext uri="{9D8B030D-6E8A-4147-A177-3AD203B41FA5}">
                      <a16:colId xmlns:a16="http://schemas.microsoft.com/office/drawing/2014/main" val="879027580"/>
                    </a:ext>
                  </a:extLst>
                </a:gridCol>
                <a:gridCol w="1292544">
                  <a:extLst>
                    <a:ext uri="{9D8B030D-6E8A-4147-A177-3AD203B41FA5}">
                      <a16:colId xmlns:a16="http://schemas.microsoft.com/office/drawing/2014/main" val="3893860140"/>
                    </a:ext>
                  </a:extLst>
                </a:gridCol>
                <a:gridCol w="2254253">
                  <a:extLst>
                    <a:ext uri="{9D8B030D-6E8A-4147-A177-3AD203B41FA5}">
                      <a16:colId xmlns:a16="http://schemas.microsoft.com/office/drawing/2014/main" val="3972204483"/>
                    </a:ext>
                  </a:extLst>
                </a:gridCol>
              </a:tblGrid>
              <a:tr h="352673">
                <a:tc>
                  <a:txBody>
                    <a:bodyPr/>
                    <a:lstStyle/>
                    <a:p>
                      <a:pPr algn="ctr" rtl="1">
                        <a:lnSpc>
                          <a:spcPct val="115000"/>
                        </a:lnSpc>
                      </a:pPr>
                      <a:r>
                        <a:rPr lang="ar-SA" sz="1600" b="1"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قیمت واحد </a:t>
                      </a:r>
                      <a:r>
                        <a:rPr lang="ar-SA" sz="1100" b="1"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(میلیون ریال)</a:t>
                      </a:r>
                      <a:endParaRPr lang="en-US" sz="140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15000"/>
                        </a:lnSpc>
                      </a:pPr>
                      <a:r>
                        <a:rPr lang="ar-SA" sz="1600" b="1"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وجه تمایز</a:t>
                      </a:r>
                      <a:endParaRPr lang="en-US" sz="200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15000"/>
                        </a:lnSpc>
                      </a:pPr>
                      <a:r>
                        <a:rPr lang="ar-SA" sz="1600" b="1">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کشور</a:t>
                      </a:r>
                      <a:endParaRPr lang="en-US" sz="200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rtl="1">
                        <a:lnSpc>
                          <a:spcPct val="115000"/>
                        </a:lnSpc>
                      </a:pPr>
                      <a:r>
                        <a:rPr lang="ar-SA" sz="1600" b="1"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شرکت</a:t>
                      </a:r>
                      <a:endParaRPr lang="en-US" sz="200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797451328"/>
                  </a:ext>
                </a:extLst>
              </a:tr>
              <a:tr h="393327">
                <a:tc>
                  <a:txBody>
                    <a:bodyPr/>
                    <a:lstStyle/>
                    <a:p>
                      <a:pPr algn="ctr" rtl="1">
                        <a:lnSpc>
                          <a:spcPct val="115000"/>
                        </a:lnSpc>
                      </a:pPr>
                      <a:r>
                        <a:rPr lang="ar-SA" sz="105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3539687"/>
                  </a:ext>
                </a:extLst>
              </a:tr>
              <a:tr h="370789">
                <a:tc>
                  <a:txBody>
                    <a:bodyPr/>
                    <a:lstStyle/>
                    <a:p>
                      <a:pPr algn="ctr" rtl="1">
                        <a:lnSpc>
                          <a:spcPct val="115000"/>
                        </a:lnSpc>
                      </a:pPr>
                      <a:r>
                        <a:rPr lang="ar-SA" sz="105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3725882"/>
                  </a:ext>
                </a:extLst>
              </a:tr>
              <a:tr h="380044">
                <a:tc>
                  <a:txBody>
                    <a:bodyPr/>
                    <a:lstStyle/>
                    <a:p>
                      <a:pPr algn="ctr" rtl="1">
                        <a:lnSpc>
                          <a:spcPct val="115000"/>
                        </a:lnSpc>
                      </a:pPr>
                      <a:r>
                        <a:rPr lang="ar-SA" sz="105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4586642"/>
                  </a:ext>
                </a:extLst>
              </a:tr>
              <a:tr h="350956">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15000"/>
                        </a:lnSpc>
                      </a:pPr>
                      <a:r>
                        <a:rPr lang="ar-SA" sz="105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a:t>
                      </a:r>
                      <a:endParaRPr lang="en-US" sz="1050" dirty="0">
                        <a:effectLst/>
                        <a:latin typeface="Calibri" panose="020F0502020204030204" pitchFamily="34" charset="0"/>
                        <a:ea typeface="Times New Roman" panose="02020603050405020304" pitchFamily="18" charset="0"/>
                        <a:cs typeface="B Nazanin" panose="00000400000000000000" pitchFamily="2" charset="-78"/>
                      </a:endParaRPr>
                    </a:p>
                  </a:txBody>
                  <a:tcPr marL="85693" marR="856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520673"/>
                  </a:ext>
                </a:extLst>
              </a:tr>
            </a:tbl>
          </a:graphicData>
        </a:graphic>
      </p:graphicFrame>
    </p:spTree>
    <p:extLst>
      <p:ext uri="{BB962C8B-B14F-4D97-AF65-F5344CB8AC3E}">
        <p14:creationId xmlns:p14="http://schemas.microsoft.com/office/powerpoint/2010/main" val="3428901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A1C1A-400E-B96D-089E-343F66F706E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2744DC3-D208-10A8-DB3B-9D81CCB633ED}"/>
              </a:ext>
            </a:extLst>
          </p:cNvPr>
          <p:cNvSpPr txBox="1"/>
          <p:nvPr/>
        </p:nvSpPr>
        <p:spPr>
          <a:xfrm>
            <a:off x="4709737" y="553847"/>
            <a:ext cx="4953000" cy="685124"/>
          </a:xfrm>
          <a:prstGeom prst="rect">
            <a:avLst/>
          </a:prstGeom>
          <a:noFill/>
        </p:spPr>
        <p:txBody>
          <a:bodyPr wrap="square">
            <a:spAutoFit/>
          </a:bodyPr>
          <a:lstStyle/>
          <a:p>
            <a:pPr algn="r" rtl="1">
              <a:lnSpc>
                <a:spcPct val="107000"/>
              </a:lnSpc>
              <a:spcAft>
                <a:spcPts val="1156"/>
              </a:spcAft>
            </a:pPr>
            <a:r>
              <a:rPr lang="fa-IR" sz="3600" b="1" dirty="0">
                <a:latin typeface="Calibri" panose="020F0502020204030204" pitchFamily="34" charset="0"/>
                <a:ea typeface="Calibri" panose="020F0502020204030204" pitchFamily="34" charset="0"/>
                <a:cs typeface="B Yekan" panose="00000400000000000000" pitchFamily="2" charset="-78"/>
              </a:rPr>
              <a:t>اندازه بازار </a:t>
            </a:r>
          </a:p>
        </p:txBody>
      </p:sp>
      <p:sp>
        <p:nvSpPr>
          <p:cNvPr id="6" name="TextBox 5">
            <a:extLst>
              <a:ext uri="{FF2B5EF4-FFF2-40B4-BE49-F238E27FC236}">
                <a16:creationId xmlns:a16="http://schemas.microsoft.com/office/drawing/2014/main" id="{A6D8F96A-792D-8E47-F223-A5E1A03297BA}"/>
              </a:ext>
            </a:extLst>
          </p:cNvPr>
          <p:cNvSpPr txBox="1"/>
          <p:nvPr/>
        </p:nvSpPr>
        <p:spPr>
          <a:xfrm>
            <a:off x="646841" y="1813008"/>
            <a:ext cx="9015896" cy="492443"/>
          </a:xfrm>
          <a:prstGeom prst="rect">
            <a:avLst/>
          </a:prstGeom>
          <a:noFill/>
          <a:ln>
            <a:solidFill>
              <a:schemeClr val="accent4">
                <a:lumMod val="50000"/>
              </a:schemeClr>
            </a:solidFill>
          </a:ln>
        </p:spPr>
        <p:txBody>
          <a:bodyPr wrap="square" rtlCol="0">
            <a:spAutoFit/>
          </a:bodyPr>
          <a:lstStyle/>
          <a:p>
            <a:pPr algn="r" rtl="1"/>
            <a:r>
              <a:rPr lang="fa-IR" sz="2600" dirty="0">
                <a:cs typeface="B Nazanin" panose="00000400000000000000" pitchFamily="2" charset="-78"/>
              </a:rPr>
              <a:t>....</a:t>
            </a:r>
            <a:endParaRPr lang="hi-IN" sz="2600" dirty="0"/>
          </a:p>
        </p:txBody>
      </p:sp>
      <p:pic>
        <p:nvPicPr>
          <p:cNvPr id="3" name="Picture 2">
            <a:extLst>
              <a:ext uri="{FF2B5EF4-FFF2-40B4-BE49-F238E27FC236}">
                <a16:creationId xmlns:a16="http://schemas.microsoft.com/office/drawing/2014/main" id="{F12E0BC1-717D-0166-3481-71320F59DA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05" y="284999"/>
            <a:ext cx="990715" cy="1222820"/>
          </a:xfrm>
          <a:prstGeom prst="rect">
            <a:avLst/>
          </a:prstGeom>
        </p:spPr>
      </p:pic>
      <p:sp>
        <p:nvSpPr>
          <p:cNvPr id="9" name="TextBox 8">
            <a:extLst>
              <a:ext uri="{FF2B5EF4-FFF2-40B4-BE49-F238E27FC236}">
                <a16:creationId xmlns:a16="http://schemas.microsoft.com/office/drawing/2014/main" id="{D74AD1CE-BEA3-48B9-5ACB-D108FC0EAA69}"/>
              </a:ext>
            </a:extLst>
          </p:cNvPr>
          <p:cNvSpPr txBox="1"/>
          <p:nvPr/>
        </p:nvSpPr>
        <p:spPr>
          <a:xfrm>
            <a:off x="4814046" y="6004071"/>
            <a:ext cx="4953000" cy="600164"/>
          </a:xfrm>
          <a:prstGeom prst="rect">
            <a:avLst/>
          </a:prstGeom>
          <a:noFill/>
        </p:spPr>
        <p:txBody>
          <a:bodyPr wrap="square" rtlCol="0">
            <a:spAutoFit/>
          </a:bodyPr>
          <a:lstStyle/>
          <a:p>
            <a:pPr algn="r" defTabSz="1320759" rtl="1">
              <a:defRPr/>
            </a:pPr>
            <a:r>
              <a:rPr lang="fa-IR" sz="1200" b="1" dirty="0">
                <a:solidFill>
                  <a:srgbClr val="006666"/>
                </a:solidFill>
                <a:latin typeface="Calibri" panose="020F0502020204030204"/>
                <a:cs typeface="B Yekan" panose="00000400000000000000" pitchFamily="2" charset="-78"/>
              </a:rPr>
              <a:t>راهنمای تکمیل </a:t>
            </a:r>
            <a:r>
              <a:rPr lang="fa-IR" sz="1050" b="1" dirty="0">
                <a:solidFill>
                  <a:srgbClr val="006666"/>
                </a:solidFill>
                <a:latin typeface="Calibri" panose="020F0502020204030204"/>
                <a:cs typeface="B Yekan" panose="00000400000000000000" pitchFamily="2" charset="-78"/>
              </a:rPr>
              <a:t>: </a:t>
            </a:r>
          </a:p>
          <a:p>
            <a:pPr algn="just" defTabSz="1320759" rtl="1">
              <a:defRPr/>
            </a:pPr>
            <a:r>
              <a:rPr lang="fa-IR" sz="1050" dirty="0">
                <a:solidFill>
                  <a:srgbClr val="006666"/>
                </a:solidFill>
                <a:cs typeface="B Yekan" panose="00000400000000000000" pitchFamily="2" charset="-78"/>
              </a:rPr>
              <a:t>با چه بازاری روبرو هستید؟</a:t>
            </a:r>
          </a:p>
          <a:p>
            <a:pPr algn="just" defTabSz="1320759" rtl="1">
              <a:defRPr/>
            </a:pPr>
            <a:r>
              <a:rPr lang="fa-IR" sz="1050" dirty="0">
                <a:solidFill>
                  <a:srgbClr val="006666"/>
                </a:solidFill>
                <a:cs typeface="B Yekan" panose="00000400000000000000" pitchFamily="2" charset="-78"/>
              </a:rPr>
              <a:t>چه مقدار پول می‌تواند در آن جابه‌جا ‌شود و سهم کسب و کار شما از این مقدار چقدر خواهد بود؟</a:t>
            </a:r>
          </a:p>
        </p:txBody>
      </p:sp>
    </p:spTree>
    <p:extLst>
      <p:ext uri="{BB962C8B-B14F-4D97-AF65-F5344CB8AC3E}">
        <p14:creationId xmlns:p14="http://schemas.microsoft.com/office/powerpoint/2010/main" val="13010328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836</TotalTime>
  <Words>942</Words>
  <Application>Microsoft Office PowerPoint</Application>
  <PresentationFormat>A4 Paper (210x297 mm)</PresentationFormat>
  <Paragraphs>211</Paragraphs>
  <Slides>15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MS Gothic</vt:lpstr>
      <vt:lpstr>Arial</vt:lpstr>
      <vt:lpstr>Calibri</vt:lpstr>
      <vt:lpstr>Calibri Light</vt:lpstr>
      <vt:lpstr>IranNastaliq</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Azarfund5</dc:creator>
  <cp:lastModifiedBy>Azarfund2</cp:lastModifiedBy>
  <cp:revision>45</cp:revision>
  <cp:lastPrinted>2025-10-25T06:13:09Z</cp:lastPrinted>
  <dcterms:created xsi:type="dcterms:W3CDTF">2025-10-14T08:44:30Z</dcterms:created>
  <dcterms:modified xsi:type="dcterms:W3CDTF">2025-11-03T12:43:43Z</dcterms:modified>
</cp:coreProperties>
</file>